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Roboto"/>
      <p:regular r:id="rId40"/>
      <p:bold r:id="rId41"/>
      <p:italic r:id="rId42"/>
      <p:boldItalic r:id="rId43"/>
    </p:embeddedFont>
    <p:embeddedFont>
      <p:font typeface="Roboto Medium"/>
      <p:regular r:id="rId44"/>
      <p:bold r:id="rId45"/>
      <p:italic r:id="rId46"/>
      <p:boldItalic r:id="rId47"/>
    </p:embeddedFont>
    <p:embeddedFont>
      <p:font typeface="Average"/>
      <p:regular r:id="rId48"/>
    </p:embeddedFont>
    <p:embeddedFont>
      <p:font typeface="Oswald"/>
      <p:regular r:id="rId49"/>
      <p:bold r:id="rId50"/>
    </p:embeddedFont>
    <p:embeddedFont>
      <p:font typeface="Century Gothic"/>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5" roundtripDataSignature="AMtx7mjIJQ+zYqFB3/MYfpQjg8qlqOCo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RobotoMedium-regular.fntdata"/><Relationship Id="rId43" Type="http://schemas.openxmlformats.org/officeDocument/2006/relationships/font" Target="fonts/Roboto-boldItalic.fntdata"/><Relationship Id="rId46" Type="http://schemas.openxmlformats.org/officeDocument/2006/relationships/font" Target="fonts/RobotoMedium-italic.fntdata"/><Relationship Id="rId45" Type="http://schemas.openxmlformats.org/officeDocument/2006/relationships/font" Target="fonts/Roboto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verage-regular.fntdata"/><Relationship Id="rId47" Type="http://schemas.openxmlformats.org/officeDocument/2006/relationships/font" Target="fonts/RobotoMedium-boldItalic.fntdata"/><Relationship Id="rId49"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regular.fntdata"/><Relationship Id="rId50" Type="http://schemas.openxmlformats.org/officeDocument/2006/relationships/font" Target="fonts/Oswald-bold.fntdata"/><Relationship Id="rId53" Type="http://schemas.openxmlformats.org/officeDocument/2006/relationships/font" Target="fonts/CenturyGothic-italic.fntdata"/><Relationship Id="rId52" Type="http://schemas.openxmlformats.org/officeDocument/2006/relationships/font" Target="fonts/CenturyGothic-bold.fntdata"/><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7821da987c_0_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g27821da987c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ee2901b76a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2ee2901b76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eeba809000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2eeba809000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7821da987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27821da987c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eab4ac5c50_1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2eab4ac5c50_1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eab4ac5c50_1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2eab4ac5c50_1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ef412a74c8_1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2ef412a74c8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g2ee053f19fc_0_59"/>
          <p:cNvGrpSpPr/>
          <p:nvPr/>
        </p:nvGrpSpPr>
        <p:grpSpPr>
          <a:xfrm>
            <a:off x="4350279" y="2855377"/>
            <a:ext cx="443589" cy="105632"/>
            <a:chOff x="4137525" y="2915950"/>
            <a:chExt cx="869100" cy="207000"/>
          </a:xfrm>
        </p:grpSpPr>
        <p:sp>
          <p:nvSpPr>
            <p:cNvPr id="11" name="Google Shape;11;g2ee053f19fc_0_59"/>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g2ee053f19fc_0_59"/>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g2ee053f19fc_0_59"/>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g2ee053f19fc_0_59"/>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5" name="Google Shape;15;g2ee053f19fc_0_59"/>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g2ee053f19fc_0_5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g2ee053f19fc_0_9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50" name="Google Shape;50;g2ee053f19fc_0_9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g2ee053f19fc_0_99"/>
          <p:cNvSpPr txBox="1"/>
          <p:nvPr>
            <p:ph hasCustomPrompt="1" type="title"/>
          </p:nvPr>
        </p:nvSpPr>
        <p:spPr>
          <a:xfrm>
            <a:off x="311700" y="1255275"/>
            <a:ext cx="8520600" cy="1890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3" name="Google Shape;53;g2ee053f19fc_0_99"/>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4" name="Google Shape;54;g2ee053f19fc_0_9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 name="Shape 17"/>
        <p:cNvGrpSpPr/>
        <p:nvPr/>
      </p:nvGrpSpPr>
      <p:grpSpPr>
        <a:xfrm>
          <a:off x="0" y="0"/>
          <a:ext cx="0" cy="0"/>
          <a:chOff x="0" y="0"/>
          <a:chExt cx="0" cy="0"/>
        </a:xfrm>
      </p:grpSpPr>
      <p:sp>
        <p:nvSpPr>
          <p:cNvPr id="18" name="Google Shape;18;g2ee053f19fc_0_8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 name="Google Shape;19;g2ee053f19fc_0_8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20" name="Google Shape;20;g2ee053f19fc_0_89"/>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1" name="Google Shape;21;g2ee053f19fc_0_89"/>
          <p:cNvSpPr txBox="1"/>
          <p:nvPr>
            <p:ph idx="1" type="subTitle"/>
          </p:nvPr>
        </p:nvSpPr>
        <p:spPr>
          <a:xfrm>
            <a:off x="265500" y="28452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22" name="Google Shape;22;g2ee053f19fc_0_8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23" name="Google Shape;23;g2ee053f19fc_0_8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g2ee053f19fc_0_7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6" name="Google Shape;26;g2ee053f19fc_0_7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g2ee053f19fc_0_7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2ee053f19fc_0_67"/>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0" name="Google Shape;30;g2ee053f19fc_0_6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sp>
        <p:nvSpPr>
          <p:cNvPr id="32" name="Google Shape;32;g2ee053f19fc_0_10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g2ee053f19fc_0_7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5" name="Google Shape;35;g2ee053f19fc_0_7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 name="Google Shape;36;g2ee053f19fc_0_7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g2ee053f19fc_0_7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g2ee053f19fc_0_7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0" name="Google Shape;40;g2ee053f19fc_0_7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g2ee053f19fc_0_8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3" name="Google Shape;43;g2ee053f19fc_0_8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4" name="Google Shape;44;g2ee053f19fc_0_8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5" name="Shape 45"/>
        <p:cNvGrpSpPr/>
        <p:nvPr/>
      </p:nvGrpSpPr>
      <p:grpSpPr>
        <a:xfrm>
          <a:off x="0" y="0"/>
          <a:ext cx="0" cy="0"/>
          <a:chOff x="0" y="0"/>
          <a:chExt cx="0" cy="0"/>
        </a:xfrm>
      </p:grpSpPr>
      <p:sp>
        <p:nvSpPr>
          <p:cNvPr id="46" name="Google Shape;46;g2ee053f19fc_0_86"/>
          <p:cNvSpPr txBox="1"/>
          <p:nvPr>
            <p:ph type="title"/>
          </p:nvPr>
        </p:nvSpPr>
        <p:spPr>
          <a:xfrm>
            <a:off x="490250" y="526350"/>
            <a:ext cx="62271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47" name="Google Shape;47;g2ee053f19fc_0_8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g2ee053f19fc_0_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1pPr>
            <a:lvl2pPr lvl="1"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2pPr>
            <a:lvl3pPr lvl="2"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3pPr>
            <a:lvl4pPr lvl="3"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4pPr>
            <a:lvl5pPr lvl="4"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5pPr>
            <a:lvl6pPr lvl="5"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6pPr>
            <a:lvl7pPr lvl="6"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7pPr>
            <a:lvl8pPr lvl="7"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8pPr>
            <a:lvl9pPr lvl="8"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9pPr>
          </a:lstStyle>
          <a:p/>
        </p:txBody>
      </p:sp>
      <p:sp>
        <p:nvSpPr>
          <p:cNvPr id="7" name="Google Shape;7;g2ee053f19fc_0_5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accent3"/>
              </a:buClr>
              <a:buSzPts val="1800"/>
              <a:buFont typeface="Average"/>
              <a:buChar char="●"/>
              <a:defRPr b="0" i="0" sz="1800" u="none" cap="none" strike="noStrike">
                <a:solidFill>
                  <a:schemeClr val="accent3"/>
                </a:solidFill>
                <a:latin typeface="Average"/>
                <a:ea typeface="Average"/>
                <a:cs typeface="Average"/>
                <a:sym typeface="Average"/>
              </a:defRPr>
            </a:lvl1pPr>
            <a:lvl2pPr indent="-317500" lvl="1" marL="9144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2pPr>
            <a:lvl3pPr indent="-317500" lvl="2" marL="13716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3pPr>
            <a:lvl4pPr indent="-317500" lvl="3" marL="18288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4pPr>
            <a:lvl5pPr indent="-317500" lvl="4" marL="22860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5pPr>
            <a:lvl6pPr indent="-317500" lvl="5" marL="27432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6pPr>
            <a:lvl7pPr indent="-317500" lvl="6" marL="32004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7pPr>
            <a:lvl8pPr indent="-317500" lvl="7" marL="36576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8pPr>
            <a:lvl9pPr indent="-317500" lvl="8" marL="4114800" marR="0" rtl="0" algn="l">
              <a:lnSpc>
                <a:spcPct val="115000"/>
              </a:lnSpc>
              <a:spcBef>
                <a:spcPts val="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9pPr>
          </a:lstStyle>
          <a:p/>
        </p:txBody>
      </p:sp>
      <p:sp>
        <p:nvSpPr>
          <p:cNvPr id="8" name="Google Shape;8;g2ee053f19fc_0_5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mailto:academia@mezcal.org.m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27821da987c_0_2"/>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000"/>
              <a:buNone/>
            </a:pPr>
            <a:r>
              <a:rPr lang="es-419"/>
              <a:t>BIENVENIDOS AL CURSO:</a:t>
            </a:r>
            <a:endParaRPr/>
          </a:p>
        </p:txBody>
      </p:sp>
      <p:sp>
        <p:nvSpPr>
          <p:cNvPr id="60" name="Google Shape;60;g27821da987c_0_2"/>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s-419">
                <a:solidFill>
                  <a:schemeClr val="dk1"/>
                </a:solidFill>
              </a:rPr>
              <a:t>“Introducción al mundo del Mezcal”</a:t>
            </a:r>
            <a:endParaRPr>
              <a:solidFill>
                <a:schemeClr val="dk1"/>
              </a:solidFill>
            </a:endParaRPr>
          </a:p>
        </p:txBody>
      </p:sp>
      <p:sp>
        <p:nvSpPr>
          <p:cNvPr id="61" name="Google Shape;61;g27821da987c_0_2"/>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pic>
        <p:nvPicPr>
          <p:cNvPr id="62" name="Google Shape;62;g27821da987c_0_2"/>
          <p:cNvPicPr preferRelativeResize="0"/>
          <p:nvPr/>
        </p:nvPicPr>
        <p:blipFill rotWithShape="1">
          <a:blip r:embed="rId3">
            <a:alphaModFix/>
          </a:blip>
          <a:srcRect b="0" l="0" r="0" t="0"/>
          <a:stretch/>
        </p:blipFill>
        <p:spPr>
          <a:xfrm>
            <a:off x="149762" y="400900"/>
            <a:ext cx="8844474" cy="982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type="title"/>
          </p:nvPr>
        </p:nvSpPr>
        <p:spPr>
          <a:xfrm>
            <a:off x="671250" y="2141250"/>
            <a:ext cx="7852200" cy="861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s-419" sz="4000"/>
              <a:t>3.- Contenido temático y objetivos particulares:</a:t>
            </a:r>
            <a:endParaRPr sz="5620"/>
          </a:p>
        </p:txBody>
      </p:sp>
      <p:sp>
        <p:nvSpPr>
          <p:cNvPr id="125" name="Google Shape;125;p7"/>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Contenido temático y objetivos particulares:</a:t>
            </a:r>
            <a:endParaRPr/>
          </a:p>
        </p:txBody>
      </p:sp>
      <p:sp>
        <p:nvSpPr>
          <p:cNvPr id="131" name="Google Shape;131;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s-419" sz="1400">
                <a:solidFill>
                  <a:schemeClr val="dk1"/>
                </a:solidFill>
                <a:latin typeface="Roboto Medium"/>
                <a:ea typeface="Roboto Medium"/>
                <a:cs typeface="Roboto Medium"/>
                <a:sym typeface="Roboto Medium"/>
              </a:rPr>
              <a:t>En el curso "Introducción al Mundo del Mezcal", exploraremos la historia y las raices del Mezcal, donde nos sumergiremos en un viaje que abarca desde las raíces históricas del mezcal en las civilizaciones prehispánicas hasta su evolución contemporánea en la escena global.</a:t>
            </a:r>
            <a:endParaRPr sz="14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t/>
            </a:r>
            <a:endParaRPr sz="14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rPr lang="es-419" sz="1400">
                <a:solidFill>
                  <a:schemeClr val="dk1"/>
                </a:solidFill>
                <a:latin typeface="Roboto Medium"/>
                <a:ea typeface="Roboto Medium"/>
                <a:cs typeface="Roboto Medium"/>
                <a:sym typeface="Roboto Medium"/>
              </a:rPr>
              <a:t>El objetivo de este curso es proporcionar a los participantes un conocimiento integral que les permita entender el contexto cultural y social del mezcal. Este conocimiento no solo enriquecerá su comprensión personal del mezcal, sino que también les preparará para aplicar este aprendizaje de manera práctica y ética en su entorno profesional.</a:t>
            </a:r>
            <a:endParaRPr sz="1400">
              <a:solidFill>
                <a:schemeClr val="dk1"/>
              </a:solidFill>
              <a:latin typeface="Roboto Medium"/>
              <a:ea typeface="Roboto Medium"/>
              <a:cs typeface="Roboto Medium"/>
              <a:sym typeface="Roboto Medium"/>
            </a:endParaRPr>
          </a:p>
          <a:p>
            <a:pPr indent="0" lvl="0" marL="0" rtl="0" algn="just">
              <a:lnSpc>
                <a:spcPct val="100000"/>
              </a:lnSpc>
              <a:spcBef>
                <a:spcPts val="1200"/>
              </a:spcBef>
              <a:spcAft>
                <a:spcPts val="1200"/>
              </a:spcAft>
              <a:buSzPts val="1800"/>
              <a:buNone/>
            </a:pPr>
            <a:r>
              <a:rPr lang="es-419" sz="1400">
                <a:solidFill>
                  <a:schemeClr val="dk1"/>
                </a:solidFill>
                <a:latin typeface="Roboto Medium"/>
                <a:ea typeface="Roboto Medium"/>
                <a:cs typeface="Roboto Medium"/>
                <a:sym typeface="Roboto Medium"/>
              </a:rPr>
              <a:t>A continuación, se presentan los temas y sus objetivos particulares a alcanzar durante el curso:</a:t>
            </a:r>
            <a:endParaRPr sz="1600">
              <a:solidFill>
                <a:schemeClr val="dk1"/>
              </a:solidFill>
              <a:latin typeface="Roboto Medium"/>
              <a:ea typeface="Roboto Medium"/>
              <a:cs typeface="Roboto Medium"/>
              <a:sym typeface="Roboto Medium"/>
            </a:endParaRPr>
          </a:p>
        </p:txBody>
      </p:sp>
      <p:sp>
        <p:nvSpPr>
          <p:cNvPr id="132" name="Google Shape;132;p8"/>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9"/>
          <p:cNvSpPr txBox="1"/>
          <p:nvPr>
            <p:ph type="title"/>
          </p:nvPr>
        </p:nvSpPr>
        <p:spPr>
          <a:xfrm>
            <a:off x="265500" y="1718250"/>
            <a:ext cx="4045200" cy="1707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800"/>
              <a:buNone/>
            </a:pPr>
            <a:r>
              <a:rPr lang="es-419"/>
              <a:t>UNIDAD 1:</a:t>
            </a:r>
            <a:endParaRPr/>
          </a:p>
          <a:p>
            <a:pPr indent="0" lvl="0" marL="0" rtl="0" algn="ctr">
              <a:lnSpc>
                <a:spcPct val="100000"/>
              </a:lnSpc>
              <a:spcBef>
                <a:spcPts val="0"/>
              </a:spcBef>
              <a:spcAft>
                <a:spcPts val="0"/>
              </a:spcAft>
              <a:buSzPts val="3800"/>
              <a:buNone/>
            </a:pPr>
            <a:r>
              <a:rPr lang="es-419" sz="2222"/>
              <a:t>Antecedentes Históricos del Mezcal.</a:t>
            </a:r>
            <a:endParaRPr sz="2222"/>
          </a:p>
        </p:txBody>
      </p:sp>
      <p:sp>
        <p:nvSpPr>
          <p:cNvPr id="138" name="Google Shape;138;p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p>
            <a:pPr indent="0" lvl="0" marL="457200" rtl="0" algn="l">
              <a:lnSpc>
                <a:spcPct val="115000"/>
              </a:lnSpc>
              <a:spcBef>
                <a:spcPts val="0"/>
              </a:spcBef>
              <a:spcAft>
                <a:spcPts val="0"/>
              </a:spcAft>
              <a:buSzPts val="1800"/>
              <a:buNone/>
            </a:pPr>
            <a:r>
              <a:rPr lang="es-419" u="sng"/>
              <a:t>Objetivo particular:</a:t>
            </a:r>
            <a:endParaRPr u="sng"/>
          </a:p>
          <a:p>
            <a:pPr indent="-304800" lvl="0" marL="457200" rtl="0" algn="just">
              <a:lnSpc>
                <a:spcPct val="100000"/>
              </a:lnSpc>
              <a:spcBef>
                <a:spcPts val="1200"/>
              </a:spcBef>
              <a:spcAft>
                <a:spcPts val="0"/>
              </a:spcAft>
              <a:buClr>
                <a:srgbClr val="000000"/>
              </a:buClr>
              <a:buSzPts val="1200"/>
              <a:buFont typeface="Arial"/>
              <a:buChar char="●"/>
            </a:pPr>
            <a:r>
              <a:rPr lang="es-419" sz="1200">
                <a:solidFill>
                  <a:srgbClr val="000000"/>
                </a:solidFill>
                <a:latin typeface="Arial"/>
                <a:ea typeface="Arial"/>
                <a:cs typeface="Arial"/>
                <a:sym typeface="Arial"/>
              </a:rPr>
              <a:t>Al finalizar esta unidad, el participante podrá analizar los antecedentes históricos del mezcal y sus orígenes prehispánicos, explorando la importancia cultural y ritual del maguey en las civilizaciones mesoamericanas y comparando su desarrollo con bebidas alcohólicas de otras culturas prehispánicas. Esto les permitirá desarrollar sus conocimientos conforme al estándar de competencia EC0623 para la venta de mezcal en establecimientos de alimentos y bebidas.</a:t>
            </a:r>
            <a:endParaRPr sz="1200">
              <a:solidFill>
                <a:srgbClr val="000000"/>
              </a:solidFill>
              <a:latin typeface="Arial"/>
              <a:ea typeface="Arial"/>
              <a:cs typeface="Arial"/>
              <a:sym typeface="Arial"/>
            </a:endParaRPr>
          </a:p>
        </p:txBody>
      </p:sp>
      <p:sp>
        <p:nvSpPr>
          <p:cNvPr id="139" name="Google Shape;139;p9"/>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t>
            </a:r>
            <a:r>
              <a:rPr b="0" i="0" lang="es-419" sz="1200" u="none" cap="none" strike="noStrike">
                <a:solidFill>
                  <a:schemeClr val="lt1"/>
                </a:solidFill>
                <a:latin typeface="Roboto"/>
                <a:ea typeface="Roboto"/>
                <a:cs typeface="Roboto"/>
                <a:sym typeface="Roboto"/>
              </a:rPr>
              <a:t>a.mezcal.org.mx</a:t>
            </a:r>
            <a:endParaRPr b="0" i="0" sz="1200" u="none" cap="none" strike="noStrike">
              <a:solidFill>
                <a:schemeClr val="lt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txBox="1"/>
          <p:nvPr>
            <p:ph type="title"/>
          </p:nvPr>
        </p:nvSpPr>
        <p:spPr>
          <a:xfrm>
            <a:off x="265500" y="1718250"/>
            <a:ext cx="4045200" cy="1707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4222"/>
              <a:buNone/>
            </a:pPr>
            <a:r>
              <a:rPr lang="es-419"/>
              <a:t>UNIDAD 2:</a:t>
            </a:r>
            <a:endParaRPr/>
          </a:p>
          <a:p>
            <a:pPr indent="0" lvl="0" marL="0" rtl="0" algn="ctr">
              <a:lnSpc>
                <a:spcPct val="100000"/>
              </a:lnSpc>
              <a:spcBef>
                <a:spcPts val="0"/>
              </a:spcBef>
              <a:spcAft>
                <a:spcPts val="0"/>
              </a:spcAft>
              <a:buSzPts val="4222"/>
              <a:buNone/>
            </a:pPr>
            <a:r>
              <a:rPr lang="es-419" sz="2222"/>
              <a:t>Desarrollo Colonial y Postcolonial </a:t>
            </a:r>
            <a:endParaRPr sz="2222"/>
          </a:p>
          <a:p>
            <a:pPr indent="0" lvl="0" marL="0" rtl="0" algn="ctr">
              <a:lnSpc>
                <a:spcPct val="100000"/>
              </a:lnSpc>
              <a:spcBef>
                <a:spcPts val="0"/>
              </a:spcBef>
              <a:spcAft>
                <a:spcPts val="0"/>
              </a:spcAft>
              <a:buSzPts val="4222"/>
              <a:buNone/>
            </a:pPr>
            <a:r>
              <a:rPr lang="es-419" sz="2222"/>
              <a:t>del Mezcal.</a:t>
            </a:r>
            <a:endParaRPr sz="2222"/>
          </a:p>
        </p:txBody>
      </p:sp>
      <p:sp>
        <p:nvSpPr>
          <p:cNvPr id="145" name="Google Shape;145;p1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p>
            <a:pPr indent="0" lvl="0" marL="457200" rtl="0" algn="l">
              <a:lnSpc>
                <a:spcPct val="115000"/>
              </a:lnSpc>
              <a:spcBef>
                <a:spcPts val="0"/>
              </a:spcBef>
              <a:spcAft>
                <a:spcPts val="0"/>
              </a:spcAft>
              <a:buSzPts val="1800"/>
              <a:buNone/>
            </a:pPr>
            <a:r>
              <a:rPr lang="es-419" u="sng"/>
              <a:t>Objetivo particular:</a:t>
            </a:r>
            <a:endParaRPr u="sng"/>
          </a:p>
          <a:p>
            <a:pPr indent="-311150" lvl="0" marL="457200" rtl="0" algn="just">
              <a:lnSpc>
                <a:spcPct val="100000"/>
              </a:lnSpc>
              <a:spcBef>
                <a:spcPts val="0"/>
              </a:spcBef>
              <a:spcAft>
                <a:spcPts val="0"/>
              </a:spcAft>
              <a:buClr>
                <a:srgbClr val="000000"/>
              </a:buClr>
              <a:buSzPts val="1300"/>
              <a:buFont typeface="Roboto Medium"/>
              <a:buChar char="●"/>
            </a:pPr>
            <a:r>
              <a:rPr lang="es-419" sz="1300">
                <a:solidFill>
                  <a:srgbClr val="000000"/>
                </a:solidFill>
                <a:latin typeface="Arial"/>
                <a:ea typeface="Arial"/>
                <a:cs typeface="Arial"/>
                <a:sym typeface="Arial"/>
              </a:rPr>
              <a:t>Al finalizar esta unidad, los estudiantes serán capaces de analizar y comparar el impacto de la colonización española en la producción y consumo de bebidas prehispánicas, explorar las prácticas tradicionales de destilación durante la época colonial, y evaluar la influencia de la llegada de los españoles en la producción y la evolución del mezcal, que ha tenido como una bebida culturalmente significativa en México, alineado al EC0623 Venta de Mezcal en establecimientos de alimentos y bebidas.</a:t>
            </a:r>
            <a:endParaRPr sz="1300">
              <a:solidFill>
                <a:srgbClr val="000000"/>
              </a:solidFill>
              <a:latin typeface="Arial"/>
              <a:ea typeface="Arial"/>
              <a:cs typeface="Arial"/>
              <a:sym typeface="Arial"/>
            </a:endParaRPr>
          </a:p>
        </p:txBody>
      </p:sp>
      <p:sp>
        <p:nvSpPr>
          <p:cNvPr id="146" name="Google Shape;146;p10"/>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t>
            </a:r>
            <a:r>
              <a:rPr b="0" i="0" lang="es-419" sz="1200" u="none" cap="none" strike="noStrike">
                <a:solidFill>
                  <a:schemeClr val="lt1"/>
                </a:solidFill>
                <a:latin typeface="Roboto"/>
                <a:ea typeface="Roboto"/>
                <a:cs typeface="Roboto"/>
                <a:sym typeface="Roboto"/>
              </a:rPr>
              <a:t>a.mezcal.org.mx</a:t>
            </a:r>
            <a:endParaRPr b="0" i="0" sz="1200" u="none" cap="none" strike="noStrike">
              <a:solidFill>
                <a:schemeClr val="lt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ee2901b76a_0_0"/>
          <p:cNvSpPr txBox="1"/>
          <p:nvPr>
            <p:ph type="title"/>
          </p:nvPr>
        </p:nvSpPr>
        <p:spPr>
          <a:xfrm>
            <a:off x="265500" y="1718250"/>
            <a:ext cx="4045200" cy="1707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4222"/>
              <a:buNone/>
            </a:pPr>
            <a:r>
              <a:rPr lang="es-419"/>
              <a:t>UNIDAD 3:</a:t>
            </a:r>
            <a:endParaRPr/>
          </a:p>
          <a:p>
            <a:pPr indent="0" lvl="0" marL="0" rtl="0" algn="ctr">
              <a:lnSpc>
                <a:spcPct val="100000"/>
              </a:lnSpc>
              <a:spcBef>
                <a:spcPts val="0"/>
              </a:spcBef>
              <a:spcAft>
                <a:spcPts val="0"/>
              </a:spcAft>
              <a:buSzPts val="4222"/>
              <a:buNone/>
            </a:pPr>
            <a:r>
              <a:rPr lang="es-419" sz="2222"/>
              <a:t>Resurgimiento y popularidad </a:t>
            </a:r>
            <a:endParaRPr sz="2222"/>
          </a:p>
          <a:p>
            <a:pPr indent="0" lvl="0" marL="0" rtl="0" algn="ctr">
              <a:lnSpc>
                <a:spcPct val="100000"/>
              </a:lnSpc>
              <a:spcBef>
                <a:spcPts val="0"/>
              </a:spcBef>
              <a:spcAft>
                <a:spcPts val="0"/>
              </a:spcAft>
              <a:buSzPts val="4222"/>
              <a:buNone/>
            </a:pPr>
            <a:r>
              <a:rPr lang="es-419" sz="2222"/>
              <a:t>actual del Mezcal.</a:t>
            </a:r>
            <a:endParaRPr sz="2222"/>
          </a:p>
        </p:txBody>
      </p:sp>
      <p:sp>
        <p:nvSpPr>
          <p:cNvPr id="152" name="Google Shape;152;g2ee2901b76a_0_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p>
            <a:pPr indent="0" lvl="0" marL="457200" rtl="0" algn="l">
              <a:lnSpc>
                <a:spcPct val="115000"/>
              </a:lnSpc>
              <a:spcBef>
                <a:spcPts val="0"/>
              </a:spcBef>
              <a:spcAft>
                <a:spcPts val="0"/>
              </a:spcAft>
              <a:buSzPts val="1800"/>
              <a:buNone/>
            </a:pPr>
            <a:r>
              <a:rPr lang="es-419" u="sng"/>
              <a:t>Objetivo particular:</a:t>
            </a:r>
            <a:endParaRPr u="sng">
              <a:solidFill>
                <a:srgbClr val="000000"/>
              </a:solidFill>
            </a:endParaRPr>
          </a:p>
          <a:p>
            <a:pPr indent="-349250" lvl="0" marL="457200" rtl="0" algn="just">
              <a:lnSpc>
                <a:spcPct val="100000"/>
              </a:lnSpc>
              <a:spcBef>
                <a:spcPts val="0"/>
              </a:spcBef>
              <a:spcAft>
                <a:spcPts val="0"/>
              </a:spcAft>
              <a:buClr>
                <a:srgbClr val="000000"/>
              </a:buClr>
              <a:buSzPts val="1900"/>
              <a:buFont typeface="Roboto Medium"/>
              <a:buChar char="●"/>
            </a:pPr>
            <a:r>
              <a:rPr lang="es-419" sz="1300">
                <a:solidFill>
                  <a:srgbClr val="000000"/>
                </a:solidFill>
                <a:latin typeface="Arial"/>
                <a:ea typeface="Arial"/>
                <a:cs typeface="Arial"/>
                <a:sym typeface="Arial"/>
              </a:rPr>
              <a:t>Al finalizar esta unidad, el participante conocerá las causas del resurgimiento del interés en el mezcal en el siglo XXI, analizará el auge del mezcal en la industria de bebidas alcohólicas, evaluando las tendencias de consumo y finalmente, identificará los factores que han impulsado su creciente popularidad mundial, alineado al EC0623 Venta de Mezcal en establecimientos de alimentos y bebidas.</a:t>
            </a:r>
            <a:endParaRPr sz="1700">
              <a:solidFill>
                <a:srgbClr val="000000"/>
              </a:solidFill>
              <a:latin typeface="Roboto Medium"/>
              <a:ea typeface="Roboto Medium"/>
              <a:cs typeface="Roboto Medium"/>
              <a:sym typeface="Roboto Medium"/>
            </a:endParaRPr>
          </a:p>
        </p:txBody>
      </p:sp>
      <p:sp>
        <p:nvSpPr>
          <p:cNvPr id="153" name="Google Shape;153;g2ee2901b76a_0_0"/>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t>
            </a:r>
            <a:r>
              <a:rPr b="0" i="0" lang="es-419" sz="1200" u="none" cap="none" strike="noStrike">
                <a:solidFill>
                  <a:schemeClr val="lt1"/>
                </a:solidFill>
                <a:latin typeface="Roboto"/>
                <a:ea typeface="Roboto"/>
                <a:cs typeface="Roboto"/>
                <a:sym typeface="Roboto"/>
              </a:rPr>
              <a:t>a.mezcal.org.mx</a:t>
            </a:r>
            <a:endParaRPr b="0" i="0" sz="1200" u="none" cap="none" strike="noStrike">
              <a:solidFill>
                <a:schemeClr val="lt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ph type="title"/>
          </p:nvPr>
        </p:nvSpPr>
        <p:spPr>
          <a:xfrm>
            <a:off x="671250" y="2141250"/>
            <a:ext cx="7852200" cy="861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s-419" sz="4000"/>
              <a:t>4.- Contenidos del curso:</a:t>
            </a:r>
            <a:endParaRPr sz="5620"/>
          </a:p>
        </p:txBody>
      </p:sp>
      <p:sp>
        <p:nvSpPr>
          <p:cNvPr id="159" name="Google Shape;159;p12"/>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Contenidos del curso:</a:t>
            </a:r>
            <a:endParaRPr/>
          </a:p>
        </p:txBody>
      </p:sp>
      <p:sp>
        <p:nvSpPr>
          <p:cNvPr id="165" name="Google Shape;165;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17500" lvl="0" marL="457200" rtl="0" algn="just">
              <a:lnSpc>
                <a:spcPct val="100000"/>
              </a:lnSpc>
              <a:spcBef>
                <a:spcPts val="0"/>
              </a:spcBef>
              <a:spcAft>
                <a:spcPts val="0"/>
              </a:spcAft>
              <a:buClr>
                <a:schemeClr val="dk1"/>
              </a:buClr>
              <a:buSzPts val="1400"/>
              <a:buFont typeface="Roboto Medium"/>
              <a:buChar char="-"/>
            </a:pPr>
            <a:r>
              <a:rPr lang="es-419" sz="1400">
                <a:solidFill>
                  <a:schemeClr val="dk1"/>
                </a:solidFill>
                <a:latin typeface="Roboto Medium"/>
                <a:ea typeface="Roboto Medium"/>
                <a:cs typeface="Roboto Medium"/>
                <a:sym typeface="Roboto Medium"/>
              </a:rPr>
              <a:t>En el curso "Introducción al Mundo del Mezcal", exploraremos el fascinante universo del mezcal desde sus raíces históricas hasta su relevancia contemporánea. Comenzaremos con un viaje en el tiempo para entender cómo el mezcal ha evolucionado, desde el papel del maguey en las culturas prehispánicas hasta convertirse en un ícono de la cultura mexicana. Desglosaremos las influencias sociales y culturales que han moldeado esta bebida única a lo largo de los siglos.</a:t>
            </a:r>
            <a:endParaRPr sz="14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t/>
            </a:r>
            <a:endParaRPr sz="1400">
              <a:solidFill>
                <a:schemeClr val="dk1"/>
              </a:solidFill>
              <a:latin typeface="Roboto Medium"/>
              <a:ea typeface="Roboto Medium"/>
              <a:cs typeface="Roboto Medium"/>
              <a:sym typeface="Roboto Medium"/>
            </a:endParaRPr>
          </a:p>
          <a:p>
            <a:pPr indent="-317500" lvl="0" marL="457200" rtl="0" algn="just">
              <a:lnSpc>
                <a:spcPct val="100000"/>
              </a:lnSpc>
              <a:spcBef>
                <a:spcPts val="0"/>
              </a:spcBef>
              <a:spcAft>
                <a:spcPts val="0"/>
              </a:spcAft>
              <a:buClr>
                <a:schemeClr val="dk1"/>
              </a:buClr>
              <a:buSzPts val="1400"/>
              <a:buFont typeface="Roboto Medium"/>
              <a:buChar char="-"/>
            </a:pPr>
            <a:r>
              <a:rPr lang="es-419" sz="1400">
                <a:solidFill>
                  <a:schemeClr val="dk1"/>
                </a:solidFill>
                <a:latin typeface="Roboto Medium"/>
                <a:ea typeface="Roboto Medium"/>
                <a:cs typeface="Roboto Medium"/>
                <a:sym typeface="Roboto Medium"/>
              </a:rPr>
              <a:t>Este curso está diseñado para aquellos que desean no solo aprender sobre el mezcal, sino también apreciar su importancia cultural y su potencial comercial. </a:t>
            </a:r>
            <a:endParaRPr sz="14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t/>
            </a:r>
            <a:endParaRPr sz="1400">
              <a:solidFill>
                <a:schemeClr val="dk1"/>
              </a:solidFill>
              <a:latin typeface="Roboto Medium"/>
              <a:ea typeface="Roboto Medium"/>
              <a:cs typeface="Roboto Medium"/>
              <a:sym typeface="Roboto Medium"/>
            </a:endParaRPr>
          </a:p>
          <a:p>
            <a:pPr indent="-317500" lvl="0" marL="457200" rtl="0" algn="just">
              <a:lnSpc>
                <a:spcPct val="100000"/>
              </a:lnSpc>
              <a:spcBef>
                <a:spcPts val="0"/>
              </a:spcBef>
              <a:spcAft>
                <a:spcPts val="0"/>
              </a:spcAft>
              <a:buClr>
                <a:schemeClr val="dk1"/>
              </a:buClr>
              <a:buSzPts val="1400"/>
              <a:buFont typeface="Roboto Medium"/>
              <a:buChar char="-"/>
            </a:pPr>
            <a:r>
              <a:rPr lang="es-419" sz="1400">
                <a:solidFill>
                  <a:schemeClr val="dk1"/>
                </a:solidFill>
                <a:latin typeface="Roboto Medium"/>
                <a:ea typeface="Roboto Medium"/>
                <a:cs typeface="Roboto Medium"/>
                <a:sym typeface="Roboto Medium"/>
              </a:rPr>
              <a:t>Al finalizar, estarás listo para aplicar tus nuevos conocimientos de manera ética y efectiva, contribuyendo al crecimiento y reconocimiento del mezcal en el ámbito profesional y con ética y sensibilidad.</a:t>
            </a:r>
            <a:endParaRPr sz="1600">
              <a:solidFill>
                <a:schemeClr val="dk1"/>
              </a:solidFill>
              <a:latin typeface="Roboto Medium"/>
              <a:ea typeface="Roboto Medium"/>
              <a:cs typeface="Roboto Medium"/>
              <a:sym typeface="Roboto Medium"/>
            </a:endParaRPr>
          </a:p>
        </p:txBody>
      </p:sp>
      <p:sp>
        <p:nvSpPr>
          <p:cNvPr id="166" name="Google Shape;166;p13"/>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p:nvPr/>
        </p:nvSpPr>
        <p:spPr>
          <a:xfrm>
            <a:off x="484150" y="2968225"/>
            <a:ext cx="2051100" cy="593700"/>
          </a:xfrm>
          <a:prstGeom prst="homePlate">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4"/>
          <p:cNvSpPr txBox="1"/>
          <p:nvPr>
            <p:ph idx="4294967295" type="body"/>
          </p:nvPr>
        </p:nvSpPr>
        <p:spPr>
          <a:xfrm>
            <a:off x="637523" y="3027300"/>
            <a:ext cx="1455600" cy="470400"/>
          </a:xfrm>
          <a:prstGeom prst="rect">
            <a:avLst/>
          </a:prstGeom>
          <a:noFill/>
          <a:ln>
            <a:noFill/>
          </a:ln>
        </p:spPr>
        <p:txBody>
          <a:bodyPr anchorCtr="0" anchor="ctr" bIns="91425" lIns="91425" spcFirstLastPara="1" rIns="91425" wrap="square" tIns="91425">
            <a:normAutofit fontScale="92500" lnSpcReduction="20000"/>
          </a:bodyPr>
          <a:lstStyle/>
          <a:p>
            <a:pPr indent="0" lvl="0" marL="0" rtl="0" algn="ctr">
              <a:lnSpc>
                <a:spcPct val="100000"/>
              </a:lnSpc>
              <a:spcBef>
                <a:spcPts val="0"/>
              </a:spcBef>
              <a:spcAft>
                <a:spcPts val="0"/>
              </a:spcAft>
              <a:buSzPct val="175626"/>
              <a:buNone/>
            </a:pPr>
            <a:r>
              <a:rPr lang="es-419" sz="1108">
                <a:solidFill>
                  <a:srgbClr val="000000"/>
                </a:solidFill>
                <a:latin typeface="Roboto Medium"/>
                <a:ea typeface="Roboto Medium"/>
                <a:cs typeface="Roboto Medium"/>
                <a:sym typeface="Roboto Medium"/>
              </a:rPr>
              <a:t>Antecedentes Históricos del Mezcal</a:t>
            </a:r>
            <a:endParaRPr sz="1908">
              <a:solidFill>
                <a:schemeClr val="lt1"/>
              </a:solidFill>
              <a:latin typeface="Roboto Medium"/>
              <a:ea typeface="Roboto Medium"/>
              <a:cs typeface="Roboto Medium"/>
              <a:sym typeface="Roboto Medium"/>
            </a:endParaRPr>
          </a:p>
        </p:txBody>
      </p:sp>
      <p:grpSp>
        <p:nvGrpSpPr>
          <p:cNvPr id="173" name="Google Shape;173;p14"/>
          <p:cNvGrpSpPr/>
          <p:nvPr/>
        </p:nvGrpSpPr>
        <p:grpSpPr>
          <a:xfrm>
            <a:off x="1108370" y="2374565"/>
            <a:ext cx="198900" cy="593656"/>
            <a:chOff x="777447" y="1610215"/>
            <a:chExt cx="198900" cy="593656"/>
          </a:xfrm>
        </p:grpSpPr>
        <p:cxnSp>
          <p:nvCxnSpPr>
            <p:cNvPr id="174" name="Google Shape;174;p14"/>
            <p:cNvCxnSpPr/>
            <p:nvPr/>
          </p:nvCxnSpPr>
          <p:spPr>
            <a:xfrm>
              <a:off x="876909" y="1649171"/>
              <a:ext cx="0" cy="554700"/>
            </a:xfrm>
            <a:prstGeom prst="straightConnector1">
              <a:avLst/>
            </a:prstGeom>
            <a:noFill/>
            <a:ln cap="flat" cmpd="sng" w="9525">
              <a:solidFill>
                <a:schemeClr val="dk2"/>
              </a:solidFill>
              <a:prstDash val="solid"/>
              <a:round/>
              <a:headEnd len="sm" w="sm" type="none"/>
              <a:tailEnd len="sm" w="sm" type="none"/>
            </a:ln>
          </p:spPr>
        </p:cxnSp>
        <p:sp>
          <p:nvSpPr>
            <p:cNvPr id="175" name="Google Shape;175;p14"/>
            <p:cNvSpPr/>
            <p:nvPr/>
          </p:nvSpPr>
          <p:spPr>
            <a:xfrm>
              <a:off x="777447" y="1610215"/>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6" name="Google Shape;176;p14"/>
          <p:cNvSpPr txBox="1"/>
          <p:nvPr>
            <p:ph idx="4294967295" type="body"/>
          </p:nvPr>
        </p:nvSpPr>
        <p:spPr>
          <a:xfrm>
            <a:off x="331750" y="1696950"/>
            <a:ext cx="3656400" cy="715800"/>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0"/>
              </a:spcBef>
              <a:spcAft>
                <a:spcPts val="0"/>
              </a:spcAft>
              <a:buSzPts val="852"/>
              <a:buNone/>
            </a:pPr>
            <a:r>
              <a:rPr lang="es-419" sz="875">
                <a:solidFill>
                  <a:schemeClr val="dk1"/>
                </a:solidFill>
                <a:latin typeface="Roboto Medium"/>
                <a:ea typeface="Roboto Medium"/>
                <a:cs typeface="Roboto Medium"/>
                <a:sym typeface="Roboto Medium"/>
              </a:rPr>
              <a:t>1- Exploración de los orígenes prehispánicos del mezcal.</a:t>
            </a:r>
            <a:endParaRPr sz="875">
              <a:solidFill>
                <a:schemeClr val="dk1"/>
              </a:solidFill>
              <a:latin typeface="Roboto Medium"/>
              <a:ea typeface="Roboto Medium"/>
              <a:cs typeface="Roboto Medium"/>
              <a:sym typeface="Roboto Medium"/>
            </a:endParaRPr>
          </a:p>
          <a:p>
            <a:pPr indent="0" lvl="0" marL="0" rtl="0" algn="just">
              <a:lnSpc>
                <a:spcPct val="90000"/>
              </a:lnSpc>
              <a:spcBef>
                <a:spcPts val="0"/>
              </a:spcBef>
              <a:spcAft>
                <a:spcPts val="0"/>
              </a:spcAft>
              <a:buSzPts val="852"/>
              <a:buNone/>
            </a:pPr>
            <a:r>
              <a:rPr lang="es-419" sz="875">
                <a:solidFill>
                  <a:schemeClr val="dk1"/>
                </a:solidFill>
                <a:latin typeface="Roboto Medium"/>
                <a:ea typeface="Roboto Medium"/>
                <a:cs typeface="Roboto Medium"/>
                <a:sym typeface="Roboto Medium"/>
              </a:rPr>
              <a:t>2- La importancia cultural y ritual del maguey en las civilizaciones mesoamericanas.</a:t>
            </a:r>
            <a:endParaRPr sz="875">
              <a:solidFill>
                <a:schemeClr val="dk1"/>
              </a:solidFill>
              <a:latin typeface="Roboto Medium"/>
              <a:ea typeface="Roboto Medium"/>
              <a:cs typeface="Roboto Medium"/>
              <a:sym typeface="Roboto Medium"/>
            </a:endParaRPr>
          </a:p>
          <a:p>
            <a:pPr indent="0" lvl="0" marL="0" rtl="0" algn="just">
              <a:lnSpc>
                <a:spcPct val="90000"/>
              </a:lnSpc>
              <a:spcBef>
                <a:spcPts val="0"/>
              </a:spcBef>
              <a:spcAft>
                <a:spcPts val="0"/>
              </a:spcAft>
              <a:buSzPts val="852"/>
              <a:buNone/>
            </a:pPr>
            <a:r>
              <a:rPr lang="es-419" sz="875">
                <a:solidFill>
                  <a:schemeClr val="dk1"/>
                </a:solidFill>
                <a:latin typeface="Roboto Medium"/>
                <a:ea typeface="Roboto Medium"/>
                <a:cs typeface="Roboto Medium"/>
                <a:sym typeface="Roboto Medium"/>
              </a:rPr>
              <a:t>3- Bebidas alcohólicas de antiguas civilizaciones precolombinas.</a:t>
            </a:r>
            <a:endParaRPr sz="1340">
              <a:solidFill>
                <a:schemeClr val="dk1"/>
              </a:solidFill>
              <a:latin typeface="Roboto Medium"/>
              <a:ea typeface="Roboto Medium"/>
              <a:cs typeface="Roboto Medium"/>
              <a:sym typeface="Roboto Medium"/>
            </a:endParaRPr>
          </a:p>
        </p:txBody>
      </p:sp>
      <p:grpSp>
        <p:nvGrpSpPr>
          <p:cNvPr id="177" name="Google Shape;177;p14"/>
          <p:cNvGrpSpPr/>
          <p:nvPr/>
        </p:nvGrpSpPr>
        <p:grpSpPr>
          <a:xfrm>
            <a:off x="4279900" y="3409528"/>
            <a:ext cx="198900" cy="593656"/>
            <a:chOff x="2223534" y="2938958"/>
            <a:chExt cx="198900" cy="593656"/>
          </a:xfrm>
        </p:grpSpPr>
        <p:cxnSp>
          <p:nvCxnSpPr>
            <p:cNvPr id="178" name="Google Shape;178;p14"/>
            <p:cNvCxnSpPr/>
            <p:nvPr/>
          </p:nvCxnSpPr>
          <p:spPr>
            <a:xfrm rot="10800000">
              <a:off x="2322997" y="2938958"/>
              <a:ext cx="0" cy="554700"/>
            </a:xfrm>
            <a:prstGeom prst="straightConnector1">
              <a:avLst/>
            </a:prstGeom>
            <a:noFill/>
            <a:ln cap="flat" cmpd="sng" w="9525">
              <a:solidFill>
                <a:schemeClr val="dk2"/>
              </a:solidFill>
              <a:prstDash val="solid"/>
              <a:round/>
              <a:headEnd len="sm" w="sm" type="none"/>
              <a:tailEnd len="sm" w="sm" type="none"/>
            </a:ln>
          </p:spPr>
        </p:cxnSp>
        <p:sp>
          <p:nvSpPr>
            <p:cNvPr id="179" name="Google Shape;179;p14"/>
            <p:cNvSpPr/>
            <p:nvPr/>
          </p:nvSpPr>
          <p:spPr>
            <a:xfrm flipH="1" rot="10800000">
              <a:off x="2223534" y="3333714"/>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0" name="Google Shape;180;p14"/>
          <p:cNvSpPr txBox="1"/>
          <p:nvPr>
            <p:ph idx="4294967295" type="body"/>
          </p:nvPr>
        </p:nvSpPr>
        <p:spPr>
          <a:xfrm>
            <a:off x="691750" y="244125"/>
            <a:ext cx="7684200" cy="470400"/>
          </a:xfrm>
          <a:prstGeom prst="rect">
            <a:avLst/>
          </a:prstGeom>
          <a:noFill/>
          <a:ln>
            <a:noFill/>
          </a:ln>
        </p:spPr>
        <p:txBody>
          <a:bodyPr anchorCtr="0" anchor="t" bIns="91425" lIns="91425" spcFirstLastPara="1" rIns="91425" wrap="square" tIns="91425">
            <a:normAutofit lnSpcReduction="20000"/>
          </a:bodyPr>
          <a:lstStyle/>
          <a:p>
            <a:pPr indent="0" lvl="0" marL="0" rtl="0" algn="ctr">
              <a:lnSpc>
                <a:spcPct val="100000"/>
              </a:lnSpc>
              <a:spcBef>
                <a:spcPts val="0"/>
              </a:spcBef>
              <a:spcAft>
                <a:spcPts val="0"/>
              </a:spcAft>
              <a:buSzPts val="1800"/>
              <a:buNone/>
            </a:pPr>
            <a:r>
              <a:rPr b="1" lang="es-419" sz="2100" u="sng">
                <a:solidFill>
                  <a:schemeClr val="dk1"/>
                </a:solidFill>
              </a:rPr>
              <a:t>Curso: Introducción al Mundo del Mezcal.</a:t>
            </a:r>
            <a:endParaRPr b="1" sz="2100" u="sng">
              <a:solidFill>
                <a:schemeClr val="dk1"/>
              </a:solidFill>
            </a:endParaRPr>
          </a:p>
        </p:txBody>
      </p:sp>
      <p:sp>
        <p:nvSpPr>
          <p:cNvPr id="181" name="Google Shape;181;p14"/>
          <p:cNvSpPr txBox="1"/>
          <p:nvPr>
            <p:ph idx="4294967295" type="body"/>
          </p:nvPr>
        </p:nvSpPr>
        <p:spPr>
          <a:xfrm>
            <a:off x="331750" y="714525"/>
            <a:ext cx="8095200" cy="715800"/>
          </a:xfrm>
          <a:prstGeom prst="rect">
            <a:avLst/>
          </a:prstGeom>
          <a:noFill/>
          <a:ln>
            <a:noFill/>
          </a:ln>
        </p:spPr>
        <p:txBody>
          <a:bodyPr anchorCtr="0" anchor="t" bIns="91425" lIns="91425" spcFirstLastPara="1" rIns="91425" wrap="square" tIns="91425">
            <a:normAutofit lnSpcReduction="20000"/>
          </a:bodyPr>
          <a:lstStyle/>
          <a:p>
            <a:pPr indent="0" lvl="0" marL="0" rtl="0" algn="just">
              <a:lnSpc>
                <a:spcPct val="100000"/>
              </a:lnSpc>
              <a:spcBef>
                <a:spcPts val="0"/>
              </a:spcBef>
              <a:spcAft>
                <a:spcPts val="0"/>
              </a:spcAft>
              <a:buSzPts val="1800"/>
              <a:buNone/>
            </a:pPr>
            <a:r>
              <a:rPr lang="es-419" sz="1200" u="sng">
                <a:solidFill>
                  <a:schemeClr val="dk1"/>
                </a:solidFill>
                <a:latin typeface="Roboto Medium"/>
                <a:ea typeface="Roboto Medium"/>
                <a:cs typeface="Roboto Medium"/>
                <a:sym typeface="Roboto Medium"/>
              </a:rPr>
              <a:t>Objetivo de la Lección 1:</a:t>
            </a:r>
            <a:endParaRPr sz="1200" u="sng">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rPr lang="es-419" sz="1200">
                <a:solidFill>
                  <a:schemeClr val="dk1"/>
                </a:solidFill>
                <a:latin typeface="Roboto Medium"/>
                <a:ea typeface="Roboto Medium"/>
                <a:cs typeface="Roboto Medium"/>
                <a:sym typeface="Roboto Medium"/>
              </a:rPr>
              <a:t>Comprender la evolución histórica del mezcal, desde sus orígenes prehispánicos hasta su popularidad contemporánea, para apreciar su importancia cultural y social.</a:t>
            </a:r>
            <a:endParaRPr>
              <a:solidFill>
                <a:schemeClr val="dk1"/>
              </a:solidFill>
              <a:latin typeface="Roboto Medium"/>
              <a:ea typeface="Roboto Medium"/>
              <a:cs typeface="Roboto Medium"/>
              <a:sym typeface="Roboto Medium"/>
            </a:endParaRPr>
          </a:p>
        </p:txBody>
      </p:sp>
      <p:sp>
        <p:nvSpPr>
          <p:cNvPr id="182" name="Google Shape;182;p14"/>
          <p:cNvSpPr txBox="1"/>
          <p:nvPr>
            <p:ph idx="4294967295" type="body"/>
          </p:nvPr>
        </p:nvSpPr>
        <p:spPr>
          <a:xfrm>
            <a:off x="5179550" y="1643150"/>
            <a:ext cx="3247500" cy="102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s-419" sz="850">
                <a:solidFill>
                  <a:schemeClr val="dk1"/>
                </a:solidFill>
                <a:latin typeface="Roboto Medium"/>
                <a:ea typeface="Roboto Medium"/>
                <a:cs typeface="Roboto Medium"/>
                <a:sym typeface="Roboto Medium"/>
              </a:rPr>
              <a:t>1- Auge global del mezcal en el siglo XXI y su posición en la industria de bebidas alcohólicas.</a:t>
            </a:r>
            <a:endParaRPr sz="850">
              <a:latin typeface="Roboto Medium"/>
              <a:ea typeface="Roboto Medium"/>
              <a:cs typeface="Roboto Medium"/>
              <a:sym typeface="Roboto Medium"/>
            </a:endParaRPr>
          </a:p>
        </p:txBody>
      </p:sp>
      <p:sp>
        <p:nvSpPr>
          <p:cNvPr id="183" name="Google Shape;183;p14"/>
          <p:cNvSpPr/>
          <p:nvPr/>
        </p:nvSpPr>
        <p:spPr>
          <a:xfrm>
            <a:off x="3384500" y="2965650"/>
            <a:ext cx="2051100" cy="593700"/>
          </a:xfrm>
          <a:prstGeom prst="homePlate">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4"/>
          <p:cNvSpPr txBox="1"/>
          <p:nvPr>
            <p:ph idx="4294967295" type="body"/>
          </p:nvPr>
        </p:nvSpPr>
        <p:spPr>
          <a:xfrm>
            <a:off x="3537873" y="3024725"/>
            <a:ext cx="1455600" cy="470400"/>
          </a:xfrm>
          <a:prstGeom prst="rect">
            <a:avLst/>
          </a:prstGeom>
          <a:noFill/>
          <a:ln>
            <a:noFill/>
          </a:ln>
        </p:spPr>
        <p:txBody>
          <a:bodyPr anchorCtr="0" anchor="ctr" bIns="91425" lIns="91425" spcFirstLastPara="1" rIns="91425" wrap="square" tIns="91425">
            <a:normAutofit lnSpcReduction="20000"/>
          </a:bodyPr>
          <a:lstStyle/>
          <a:p>
            <a:pPr indent="0" lvl="0" marL="0" rtl="0" algn="ctr">
              <a:lnSpc>
                <a:spcPct val="100000"/>
              </a:lnSpc>
              <a:spcBef>
                <a:spcPts val="0"/>
              </a:spcBef>
              <a:spcAft>
                <a:spcPts val="0"/>
              </a:spcAft>
              <a:buSzPts val="1800"/>
              <a:buNone/>
            </a:pPr>
            <a:r>
              <a:rPr lang="es-419" sz="1108">
                <a:solidFill>
                  <a:srgbClr val="000000"/>
                </a:solidFill>
                <a:latin typeface="Roboto Medium"/>
                <a:ea typeface="Roboto Medium"/>
                <a:cs typeface="Roboto Medium"/>
                <a:sym typeface="Roboto Medium"/>
              </a:rPr>
              <a:t>Desarrollo colonial y postcolonial</a:t>
            </a:r>
            <a:endParaRPr sz="1908">
              <a:solidFill>
                <a:schemeClr val="lt1"/>
              </a:solidFill>
              <a:latin typeface="Roboto Medium"/>
              <a:ea typeface="Roboto Medium"/>
              <a:cs typeface="Roboto Medium"/>
              <a:sym typeface="Roboto Medium"/>
            </a:endParaRPr>
          </a:p>
        </p:txBody>
      </p:sp>
      <p:sp>
        <p:nvSpPr>
          <p:cNvPr id="185" name="Google Shape;185;p14"/>
          <p:cNvSpPr/>
          <p:nvPr/>
        </p:nvSpPr>
        <p:spPr>
          <a:xfrm>
            <a:off x="6375850" y="2963075"/>
            <a:ext cx="2051100" cy="593700"/>
          </a:xfrm>
          <a:prstGeom prst="homePlate">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4"/>
          <p:cNvSpPr txBox="1"/>
          <p:nvPr>
            <p:ph idx="4294967295" type="body"/>
          </p:nvPr>
        </p:nvSpPr>
        <p:spPr>
          <a:xfrm>
            <a:off x="6324850" y="3022150"/>
            <a:ext cx="2051100" cy="470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s-419" sz="1100">
                <a:solidFill>
                  <a:srgbClr val="000000"/>
                </a:solidFill>
                <a:latin typeface="Roboto Medium"/>
                <a:ea typeface="Roboto Medium"/>
                <a:cs typeface="Roboto Medium"/>
                <a:sym typeface="Roboto Medium"/>
              </a:rPr>
              <a:t>Resurgimiento y popularidad </a:t>
            </a:r>
            <a:endParaRPr sz="1100">
              <a:solidFill>
                <a:srgbClr val="000000"/>
              </a:solidFill>
              <a:latin typeface="Roboto Medium"/>
              <a:ea typeface="Roboto Medium"/>
              <a:cs typeface="Roboto Medium"/>
              <a:sym typeface="Roboto Medium"/>
            </a:endParaRPr>
          </a:p>
          <a:p>
            <a:pPr indent="0" lvl="0" marL="0" rtl="0" algn="ctr">
              <a:lnSpc>
                <a:spcPct val="100000"/>
              </a:lnSpc>
              <a:spcBef>
                <a:spcPts val="0"/>
              </a:spcBef>
              <a:spcAft>
                <a:spcPts val="0"/>
              </a:spcAft>
              <a:buSzPts val="1800"/>
              <a:buNone/>
            </a:pPr>
            <a:r>
              <a:rPr lang="es-419" sz="1100">
                <a:solidFill>
                  <a:srgbClr val="000000"/>
                </a:solidFill>
                <a:latin typeface="Roboto Medium"/>
                <a:ea typeface="Roboto Medium"/>
                <a:cs typeface="Roboto Medium"/>
                <a:sym typeface="Roboto Medium"/>
              </a:rPr>
              <a:t>actual del mezcal</a:t>
            </a:r>
            <a:endParaRPr sz="1100">
              <a:solidFill>
                <a:schemeClr val="lt1"/>
              </a:solidFill>
              <a:latin typeface="Roboto Medium"/>
              <a:ea typeface="Roboto Medium"/>
              <a:cs typeface="Roboto Medium"/>
              <a:sym typeface="Roboto Medium"/>
            </a:endParaRPr>
          </a:p>
        </p:txBody>
      </p:sp>
      <p:grpSp>
        <p:nvGrpSpPr>
          <p:cNvPr id="187" name="Google Shape;187;p14"/>
          <p:cNvGrpSpPr/>
          <p:nvPr/>
        </p:nvGrpSpPr>
        <p:grpSpPr>
          <a:xfrm>
            <a:off x="7157570" y="2343165"/>
            <a:ext cx="198900" cy="593656"/>
            <a:chOff x="777447" y="1610215"/>
            <a:chExt cx="198900" cy="593656"/>
          </a:xfrm>
        </p:grpSpPr>
        <p:cxnSp>
          <p:nvCxnSpPr>
            <p:cNvPr id="188" name="Google Shape;188;p14"/>
            <p:cNvCxnSpPr/>
            <p:nvPr/>
          </p:nvCxnSpPr>
          <p:spPr>
            <a:xfrm>
              <a:off x="876909" y="1649171"/>
              <a:ext cx="0" cy="554700"/>
            </a:xfrm>
            <a:prstGeom prst="straightConnector1">
              <a:avLst/>
            </a:prstGeom>
            <a:noFill/>
            <a:ln cap="flat" cmpd="sng" w="9525">
              <a:solidFill>
                <a:schemeClr val="dk2"/>
              </a:solidFill>
              <a:prstDash val="solid"/>
              <a:round/>
              <a:headEnd len="sm" w="sm" type="none"/>
              <a:tailEnd len="sm" w="sm" type="none"/>
            </a:ln>
          </p:spPr>
        </p:cxnSp>
        <p:sp>
          <p:nvSpPr>
            <p:cNvPr id="189" name="Google Shape;189;p14"/>
            <p:cNvSpPr/>
            <p:nvPr/>
          </p:nvSpPr>
          <p:spPr>
            <a:xfrm>
              <a:off x="777447" y="1610215"/>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0" name="Google Shape;190;p14"/>
          <p:cNvSpPr txBox="1"/>
          <p:nvPr>
            <p:ph idx="4294967295" type="body"/>
          </p:nvPr>
        </p:nvSpPr>
        <p:spPr>
          <a:xfrm>
            <a:off x="1969625" y="4234350"/>
            <a:ext cx="5049900" cy="715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s-419" sz="850">
                <a:solidFill>
                  <a:schemeClr val="dk1"/>
                </a:solidFill>
                <a:latin typeface="Roboto Medium"/>
                <a:ea typeface="Roboto Medium"/>
                <a:cs typeface="Roboto Medium"/>
                <a:sym typeface="Roboto Medium"/>
              </a:rPr>
              <a:t>1- Impacto de la colonización española en la producción y consumo de bebidas prehispánicas.</a:t>
            </a:r>
            <a:endParaRPr sz="85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rPr lang="es-419" sz="850">
                <a:solidFill>
                  <a:schemeClr val="dk1"/>
                </a:solidFill>
                <a:latin typeface="Roboto Medium"/>
                <a:ea typeface="Roboto Medium"/>
                <a:cs typeface="Roboto Medium"/>
                <a:sym typeface="Roboto Medium"/>
              </a:rPr>
              <a:t>2- Exploración de las prácticas tradicionales de destilación durante la época colonial.</a:t>
            </a:r>
            <a:endParaRPr sz="85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rPr lang="es-419" sz="850">
                <a:solidFill>
                  <a:schemeClr val="dk1"/>
                </a:solidFill>
                <a:latin typeface="Roboto Medium"/>
                <a:ea typeface="Roboto Medium"/>
                <a:cs typeface="Roboto Medium"/>
                <a:sym typeface="Roboto Medium"/>
              </a:rPr>
              <a:t>3 -Influencia de la llegada de los españoles en la técnica y producción de “mezcal”</a:t>
            </a:r>
            <a:endParaRPr sz="850">
              <a:solidFill>
                <a:schemeClr val="dk1"/>
              </a:solidFill>
              <a:latin typeface="Roboto Medium"/>
              <a:ea typeface="Roboto Medium"/>
              <a:cs typeface="Roboto Medium"/>
              <a:sym typeface="Roboto Medium"/>
            </a:endParaRPr>
          </a:p>
          <a:p>
            <a:pPr indent="0" lvl="0" marL="0" rtl="0" algn="just">
              <a:lnSpc>
                <a:spcPct val="90000"/>
              </a:lnSpc>
              <a:spcBef>
                <a:spcPts val="0"/>
              </a:spcBef>
              <a:spcAft>
                <a:spcPts val="0"/>
              </a:spcAft>
              <a:buSzPts val="852"/>
              <a:buNone/>
            </a:pPr>
            <a:r>
              <a:t/>
            </a:r>
            <a:endParaRPr sz="875">
              <a:latin typeface="Roboto Medium"/>
              <a:ea typeface="Roboto Medium"/>
              <a:cs typeface="Roboto Medium"/>
              <a:sym typeface="Roboto Medium"/>
            </a:endParaRPr>
          </a:p>
        </p:txBody>
      </p:sp>
      <p:sp>
        <p:nvSpPr>
          <p:cNvPr id="191" name="Google Shape;191;p14"/>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
        <p:nvSpPr>
          <p:cNvPr id="192" name="Google Shape;192;p14"/>
          <p:cNvSpPr txBox="1"/>
          <p:nvPr/>
        </p:nvSpPr>
        <p:spPr>
          <a:xfrm>
            <a:off x="207600" y="1430325"/>
            <a:ext cx="12555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s-419" sz="1500" u="sng" cap="none" strike="noStrike">
                <a:solidFill>
                  <a:schemeClr val="dk1"/>
                </a:solidFill>
                <a:latin typeface="Arial"/>
                <a:ea typeface="Arial"/>
                <a:cs typeface="Arial"/>
                <a:sym typeface="Arial"/>
              </a:rPr>
              <a:t>Unidad 1</a:t>
            </a:r>
            <a:endParaRPr b="1" i="0" sz="1500" u="sng" cap="none" strike="noStrike">
              <a:solidFill>
                <a:schemeClr val="dk1"/>
              </a:solidFill>
              <a:latin typeface="Arial"/>
              <a:ea typeface="Arial"/>
              <a:cs typeface="Arial"/>
              <a:sym typeface="Arial"/>
            </a:endParaRPr>
          </a:p>
        </p:txBody>
      </p:sp>
      <p:sp>
        <p:nvSpPr>
          <p:cNvPr id="193" name="Google Shape;193;p14"/>
          <p:cNvSpPr txBox="1"/>
          <p:nvPr/>
        </p:nvSpPr>
        <p:spPr>
          <a:xfrm>
            <a:off x="5023925" y="1373675"/>
            <a:ext cx="12555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s-419" sz="1500" u="sng" cap="none" strike="noStrike">
                <a:solidFill>
                  <a:schemeClr val="dk1"/>
                </a:solidFill>
                <a:latin typeface="Arial"/>
                <a:ea typeface="Arial"/>
                <a:cs typeface="Arial"/>
                <a:sym typeface="Arial"/>
              </a:rPr>
              <a:t>Unidad 3</a:t>
            </a:r>
            <a:endParaRPr b="1" i="0" sz="1500" u="sng" cap="none" strike="noStrike">
              <a:solidFill>
                <a:schemeClr val="dk1"/>
              </a:solidFill>
              <a:latin typeface="Arial"/>
              <a:ea typeface="Arial"/>
              <a:cs typeface="Arial"/>
              <a:sym typeface="Arial"/>
            </a:endParaRPr>
          </a:p>
        </p:txBody>
      </p:sp>
      <p:sp>
        <p:nvSpPr>
          <p:cNvPr id="194" name="Google Shape;194;p14"/>
          <p:cNvSpPr txBox="1"/>
          <p:nvPr/>
        </p:nvSpPr>
        <p:spPr>
          <a:xfrm>
            <a:off x="1846600" y="3988238"/>
            <a:ext cx="12555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s-419" sz="1500" u="sng" cap="none" strike="noStrike">
                <a:solidFill>
                  <a:schemeClr val="dk1"/>
                </a:solidFill>
                <a:latin typeface="Arial"/>
                <a:ea typeface="Arial"/>
                <a:cs typeface="Arial"/>
                <a:sym typeface="Arial"/>
              </a:rPr>
              <a:t>Unidad 2</a:t>
            </a:r>
            <a:endParaRPr b="1" i="0" sz="1500" u="sng"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7"/>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5.- Plataforma educativa:</a:t>
            </a:r>
            <a:endParaRPr/>
          </a:p>
        </p:txBody>
      </p:sp>
      <p:sp>
        <p:nvSpPr>
          <p:cNvPr id="200" name="Google Shape;200;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s-419" sz="1200">
                <a:solidFill>
                  <a:schemeClr val="dk1"/>
                </a:solidFill>
                <a:latin typeface="Roboto Medium"/>
                <a:ea typeface="Roboto Medium"/>
                <a:cs typeface="Roboto Medium"/>
                <a:sym typeface="Roboto Medium"/>
              </a:rPr>
              <a:t>La plataforma educativa </a:t>
            </a:r>
            <a:r>
              <a:rPr lang="es-419" sz="1200" u="sng">
                <a:solidFill>
                  <a:schemeClr val="dk1"/>
                </a:solidFill>
                <a:latin typeface="Roboto Medium"/>
                <a:ea typeface="Roboto Medium"/>
                <a:cs typeface="Roboto Medium"/>
                <a:sym typeface="Roboto Medium"/>
              </a:rPr>
              <a:t>academia.mezcal.org.mx</a:t>
            </a:r>
            <a:r>
              <a:rPr lang="es-419" sz="1200">
                <a:solidFill>
                  <a:schemeClr val="dk1"/>
                </a:solidFill>
                <a:latin typeface="Roboto Medium"/>
                <a:ea typeface="Roboto Medium"/>
                <a:cs typeface="Roboto Medium"/>
                <a:sym typeface="Roboto Medium"/>
              </a:rPr>
              <a:t> ha sido cuidadosamente diseñada para ofrecerte una experiencia de aprendizaje completa y enriquecedora en el mundo del mezcal. </a:t>
            </a:r>
            <a:endParaRPr sz="12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t/>
            </a:r>
            <a:endParaRPr sz="12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rPr lang="es-419" sz="1200">
                <a:solidFill>
                  <a:schemeClr val="dk1"/>
                </a:solidFill>
                <a:latin typeface="Roboto Medium"/>
                <a:ea typeface="Roboto Medium"/>
                <a:cs typeface="Roboto Medium"/>
                <a:sym typeface="Roboto Medium"/>
              </a:rPr>
              <a:t>Aquí encontrarás una amplia gama de funcionalidades destinadas a facilitar tu exploración y comprensión del curso “Introducción al mundo del mezcal” y recursos para optimizar tu aprendizaje. </a:t>
            </a:r>
            <a:endParaRPr sz="12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t/>
            </a:r>
            <a:endParaRPr sz="12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rPr lang="es-419" sz="1200">
                <a:solidFill>
                  <a:schemeClr val="dk1"/>
                </a:solidFill>
                <a:latin typeface="Roboto Medium"/>
                <a:ea typeface="Roboto Medium"/>
                <a:cs typeface="Roboto Medium"/>
                <a:sym typeface="Roboto Medium"/>
              </a:rPr>
              <a:t>Este curso se ofrece en una modalidad asincrónica, lo que te permite estudiar a tu propio ritmo y desde cualquier lugar con conexión a internet y te ofrece una experiencia educativa integral, donde la calidad, la accesibilidad y la interacción se combinan para brindarte un aprendizaje significativo sobre el mundo del mezcal. Únete a nuestra comunidad de aprendizaje y descubre todo lo que </a:t>
            </a:r>
            <a:r>
              <a:rPr lang="es-419" sz="1200" u="sng">
                <a:solidFill>
                  <a:schemeClr val="dk1"/>
                </a:solidFill>
                <a:latin typeface="Roboto Medium"/>
                <a:ea typeface="Roboto Medium"/>
                <a:cs typeface="Roboto Medium"/>
                <a:sym typeface="Roboto Medium"/>
              </a:rPr>
              <a:t>academia.mezcal.org.mx</a:t>
            </a:r>
            <a:r>
              <a:rPr lang="es-419" sz="1200">
                <a:solidFill>
                  <a:schemeClr val="dk1"/>
                </a:solidFill>
                <a:latin typeface="Roboto Medium"/>
                <a:ea typeface="Roboto Medium"/>
                <a:cs typeface="Roboto Medium"/>
                <a:sym typeface="Roboto Medium"/>
              </a:rPr>
              <a:t> tiene para ofrecerte dentro de un entorno dinámico donde puedes explorar, aprender y conectar con la rica tradición del mezcal.</a:t>
            </a:r>
            <a:endParaRPr sz="1200">
              <a:latin typeface="Roboto Medium"/>
              <a:ea typeface="Roboto Medium"/>
              <a:cs typeface="Roboto Medium"/>
              <a:sym typeface="Roboto Medium"/>
            </a:endParaRPr>
          </a:p>
        </p:txBody>
      </p:sp>
      <p:sp>
        <p:nvSpPr>
          <p:cNvPr id="201" name="Google Shape;201;p17"/>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3448"/>
              <a:buNone/>
            </a:pPr>
            <a:r>
              <a:rPr lang="es-419" sz="2900"/>
              <a:t>Plataforma educativa:</a:t>
            </a:r>
            <a:endParaRPr sz="2900"/>
          </a:p>
        </p:txBody>
      </p:sp>
      <p:sp>
        <p:nvSpPr>
          <p:cNvPr id="207" name="Google Shape;207;p18"/>
          <p:cNvSpPr txBox="1"/>
          <p:nvPr>
            <p:ph idx="1" type="body"/>
          </p:nvPr>
        </p:nvSpPr>
        <p:spPr>
          <a:xfrm>
            <a:off x="311700" y="1152475"/>
            <a:ext cx="8388000" cy="34164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just">
              <a:lnSpc>
                <a:spcPct val="100000"/>
              </a:lnSpc>
              <a:spcBef>
                <a:spcPts val="0"/>
              </a:spcBef>
              <a:spcAft>
                <a:spcPts val="0"/>
              </a:spcAft>
              <a:buSzPct val="141521"/>
              <a:buNone/>
            </a:pPr>
            <a:r>
              <a:rPr lang="es-419" sz="3957" u="sng">
                <a:solidFill>
                  <a:schemeClr val="dk1"/>
                </a:solidFill>
                <a:latin typeface="Roboto Medium"/>
                <a:ea typeface="Roboto Medium"/>
                <a:cs typeface="Roboto Medium"/>
                <a:sym typeface="Roboto Medium"/>
              </a:rPr>
              <a:t>1. Acceso al contenido del curso: </a:t>
            </a:r>
            <a:r>
              <a:rPr lang="es-419" sz="3957">
                <a:solidFill>
                  <a:schemeClr val="dk1"/>
                </a:solidFill>
                <a:latin typeface="Roboto Medium"/>
                <a:ea typeface="Roboto Medium"/>
                <a:cs typeface="Roboto Medium"/>
                <a:sym typeface="Roboto Medium"/>
              </a:rPr>
              <a:t>En academia.mezcal.org.mx tendrás acceso instantáneo a un robusto repositorio de materiales educativos. Desde artículos y libros digitales hasta videos instructivos, todos diseñados para sumergirte en las raíces históricas y culturales del mezcal.</a:t>
            </a:r>
            <a:endParaRPr sz="3957">
              <a:solidFill>
                <a:schemeClr val="dk1"/>
              </a:solidFill>
              <a:latin typeface="Roboto Medium"/>
              <a:ea typeface="Roboto Medium"/>
              <a:cs typeface="Roboto Medium"/>
              <a:sym typeface="Roboto Medium"/>
            </a:endParaRPr>
          </a:p>
          <a:p>
            <a:pPr indent="0" lvl="0" marL="0" rtl="0" algn="l">
              <a:lnSpc>
                <a:spcPct val="100000"/>
              </a:lnSpc>
              <a:spcBef>
                <a:spcPts val="0"/>
              </a:spcBef>
              <a:spcAft>
                <a:spcPts val="0"/>
              </a:spcAft>
              <a:buSzPct val="141521"/>
              <a:buNone/>
            </a:pPr>
            <a:r>
              <a:t/>
            </a:r>
            <a:endParaRPr sz="3957">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ct val="141521"/>
              <a:buNone/>
            </a:pPr>
            <a:r>
              <a:rPr lang="es-419" sz="3957" u="sng">
                <a:solidFill>
                  <a:schemeClr val="dk1"/>
                </a:solidFill>
                <a:latin typeface="Roboto Medium"/>
                <a:ea typeface="Roboto Medium"/>
                <a:cs typeface="Roboto Medium"/>
                <a:sym typeface="Roboto Medium"/>
              </a:rPr>
              <a:t>2. Contenido especializado:</a:t>
            </a:r>
            <a:r>
              <a:rPr lang="es-419" sz="3957">
                <a:solidFill>
                  <a:schemeClr val="dk1"/>
                </a:solidFill>
                <a:latin typeface="Roboto Medium"/>
                <a:ea typeface="Roboto Medium"/>
                <a:cs typeface="Roboto Medium"/>
                <a:sym typeface="Roboto Medium"/>
              </a:rPr>
              <a:t> Sumérgete en un contenido curado por expertos, que abarca desde los fundamentos históricos del mezcal hasta su impacto cultural. Explora cada faceta de esta bebida única de manera detallada y accesible.</a:t>
            </a:r>
            <a:endParaRPr sz="3957">
              <a:solidFill>
                <a:schemeClr val="dk1"/>
              </a:solidFill>
              <a:latin typeface="Roboto Medium"/>
              <a:ea typeface="Roboto Medium"/>
              <a:cs typeface="Roboto Medium"/>
              <a:sym typeface="Roboto Medium"/>
            </a:endParaRPr>
          </a:p>
          <a:p>
            <a:pPr indent="0" lvl="0" marL="0" rtl="0" algn="l">
              <a:lnSpc>
                <a:spcPct val="100000"/>
              </a:lnSpc>
              <a:spcBef>
                <a:spcPts val="0"/>
              </a:spcBef>
              <a:spcAft>
                <a:spcPts val="0"/>
              </a:spcAft>
              <a:buSzPct val="141521"/>
              <a:buNone/>
            </a:pPr>
            <a:r>
              <a:t/>
            </a:r>
            <a:endParaRPr sz="3957">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ct val="141521"/>
              <a:buNone/>
            </a:pPr>
            <a:r>
              <a:rPr lang="es-419" sz="3957" u="sng">
                <a:solidFill>
                  <a:schemeClr val="dk1"/>
                </a:solidFill>
                <a:latin typeface="Roboto Medium"/>
                <a:ea typeface="Roboto Medium"/>
                <a:cs typeface="Roboto Medium"/>
                <a:sym typeface="Roboto Medium"/>
              </a:rPr>
              <a:t>3. Recursos multimedia:</a:t>
            </a:r>
            <a:r>
              <a:rPr lang="es-419" sz="3957">
                <a:solidFill>
                  <a:schemeClr val="dk1"/>
                </a:solidFill>
                <a:latin typeface="Roboto Medium"/>
                <a:ea typeface="Roboto Medium"/>
                <a:cs typeface="Roboto Medium"/>
                <a:sym typeface="Roboto Medium"/>
              </a:rPr>
              <a:t> Aprovecha videos de alta calidad y material gráfico que enriquezcan tu comprensión. Esta variedad de recursos te permite explorar el mezcal desde múltiples perspectivas y estilos de aprendizaje.</a:t>
            </a:r>
            <a:endParaRPr sz="3957">
              <a:solidFill>
                <a:schemeClr val="dk1"/>
              </a:solidFill>
              <a:latin typeface="Roboto Medium"/>
              <a:ea typeface="Roboto Medium"/>
              <a:cs typeface="Roboto Medium"/>
              <a:sym typeface="Roboto Medium"/>
            </a:endParaRPr>
          </a:p>
          <a:p>
            <a:pPr indent="0" lvl="0" marL="0" rtl="0" algn="l">
              <a:lnSpc>
                <a:spcPct val="100000"/>
              </a:lnSpc>
              <a:spcBef>
                <a:spcPts val="0"/>
              </a:spcBef>
              <a:spcAft>
                <a:spcPts val="0"/>
              </a:spcAft>
              <a:buSzPct val="141521"/>
              <a:buNone/>
            </a:pPr>
            <a:r>
              <a:t/>
            </a:r>
            <a:endParaRPr sz="3957">
              <a:solidFill>
                <a:schemeClr val="dk1"/>
              </a:solidFill>
              <a:latin typeface="Roboto Medium"/>
              <a:ea typeface="Roboto Medium"/>
              <a:cs typeface="Roboto Medium"/>
              <a:sym typeface="Roboto Medium"/>
            </a:endParaRPr>
          </a:p>
          <a:p>
            <a:pPr indent="0" lvl="0" marL="0" rtl="0" algn="l">
              <a:lnSpc>
                <a:spcPct val="100000"/>
              </a:lnSpc>
              <a:spcBef>
                <a:spcPts val="0"/>
              </a:spcBef>
              <a:spcAft>
                <a:spcPts val="0"/>
              </a:spcAft>
              <a:buSzPct val="141521"/>
              <a:buNone/>
            </a:pPr>
            <a:r>
              <a:rPr lang="es-419" sz="3957" u="sng">
                <a:solidFill>
                  <a:schemeClr val="dk1"/>
                </a:solidFill>
                <a:latin typeface="Roboto Medium"/>
                <a:ea typeface="Roboto Medium"/>
                <a:cs typeface="Roboto Medium"/>
                <a:sym typeface="Roboto Medium"/>
              </a:rPr>
              <a:t>4. Acceso ilimitado:</a:t>
            </a:r>
            <a:r>
              <a:rPr lang="es-419" sz="3957">
                <a:solidFill>
                  <a:schemeClr val="dk1"/>
                </a:solidFill>
                <a:latin typeface="Roboto Medium"/>
                <a:ea typeface="Roboto Medium"/>
                <a:cs typeface="Roboto Medium"/>
                <a:sym typeface="Roboto Medium"/>
              </a:rPr>
              <a:t> Disfruta de acceso 24/7 a todos los materiales del curso, adaptándolo a tu horario y ritmo de aprendizaje. Esto te brinda la flexibilidad necesaria para estudiar según tus compromisos personales y profesionales.</a:t>
            </a:r>
            <a:endParaRPr sz="3957">
              <a:solidFill>
                <a:schemeClr val="dk1"/>
              </a:solidFill>
              <a:latin typeface="Roboto Medium"/>
              <a:ea typeface="Roboto Medium"/>
              <a:cs typeface="Roboto Medium"/>
              <a:sym typeface="Roboto Medium"/>
            </a:endParaRPr>
          </a:p>
          <a:p>
            <a:pPr indent="0" lvl="0" marL="0" rtl="0" algn="l">
              <a:lnSpc>
                <a:spcPct val="100000"/>
              </a:lnSpc>
              <a:spcBef>
                <a:spcPts val="0"/>
              </a:spcBef>
              <a:spcAft>
                <a:spcPts val="0"/>
              </a:spcAft>
              <a:buSzPct val="141521"/>
              <a:buNone/>
            </a:pPr>
            <a:r>
              <a:t/>
            </a:r>
            <a:endParaRPr sz="3957">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ct val="141521"/>
              <a:buNone/>
            </a:pPr>
            <a:r>
              <a:rPr lang="es-419" sz="3957" u="sng">
                <a:solidFill>
                  <a:schemeClr val="dk1"/>
                </a:solidFill>
                <a:latin typeface="Roboto Medium"/>
                <a:ea typeface="Roboto Medium"/>
                <a:cs typeface="Roboto Medium"/>
                <a:sym typeface="Roboto Medium"/>
              </a:rPr>
              <a:t>5. Foros de discusión temáticos:</a:t>
            </a:r>
            <a:r>
              <a:rPr lang="es-419" sz="3957">
                <a:solidFill>
                  <a:schemeClr val="dk1"/>
                </a:solidFill>
                <a:latin typeface="Roboto Medium"/>
                <a:ea typeface="Roboto Medium"/>
                <a:cs typeface="Roboto Medium"/>
                <a:sym typeface="Roboto Medium"/>
              </a:rPr>
              <a:t> Participa en discusiones moderadas por expertos y colabora con otros entusiastas del mezcal. Los foros te permiten intercambiar opiniones, plantear preguntas y profundizar en temas específicos del curso.</a:t>
            </a:r>
            <a:endParaRPr sz="3957">
              <a:solidFill>
                <a:schemeClr val="dk1"/>
              </a:solidFill>
              <a:latin typeface="Roboto Medium"/>
              <a:ea typeface="Roboto Medium"/>
              <a:cs typeface="Roboto Medium"/>
              <a:sym typeface="Roboto Medium"/>
            </a:endParaRPr>
          </a:p>
        </p:txBody>
      </p:sp>
      <p:sp>
        <p:nvSpPr>
          <p:cNvPr id="208" name="Google Shape;208;p18"/>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type="title"/>
          </p:nvPr>
        </p:nvSpPr>
        <p:spPr>
          <a:xfrm>
            <a:off x="265500" y="1718250"/>
            <a:ext cx="4045200" cy="1707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800"/>
              <a:buNone/>
            </a:pPr>
            <a:r>
              <a:rPr lang="es-419"/>
              <a:t>INSTRUCTOR</a:t>
            </a:r>
            <a:endParaRPr/>
          </a:p>
        </p:txBody>
      </p:sp>
      <p:sp>
        <p:nvSpPr>
          <p:cNvPr id="68" name="Google Shape;68;p2"/>
          <p:cNvSpPr txBox="1"/>
          <p:nvPr>
            <p:ph idx="2" type="body"/>
          </p:nvPr>
        </p:nvSpPr>
        <p:spPr>
          <a:xfrm>
            <a:off x="4731300" y="3101750"/>
            <a:ext cx="4045200" cy="1317600"/>
          </a:xfrm>
          <a:prstGeom prst="rect">
            <a:avLst/>
          </a:prstGeom>
          <a:noFill/>
          <a:ln>
            <a:noFill/>
          </a:ln>
        </p:spPr>
        <p:txBody>
          <a:bodyPr anchorCtr="0" anchor="ctr"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s-419"/>
              <a:t>Luis Roberto Larrazábal Zamora.</a:t>
            </a:r>
            <a:endParaRPr/>
          </a:p>
          <a:p>
            <a:pPr indent="-342900" lvl="0" marL="457200" rtl="0" algn="l">
              <a:lnSpc>
                <a:spcPct val="115000"/>
              </a:lnSpc>
              <a:spcBef>
                <a:spcPts val="0"/>
              </a:spcBef>
              <a:spcAft>
                <a:spcPts val="0"/>
              </a:spcAft>
              <a:buSzPts val="1800"/>
              <a:buChar char="●"/>
            </a:pPr>
            <a:r>
              <a:rPr lang="es-419"/>
              <a:t>Dir. Mezcal.Org.Mx</a:t>
            </a:r>
            <a:endParaRPr/>
          </a:p>
          <a:p>
            <a:pPr indent="-342900" lvl="0" marL="457200" rtl="0" algn="l">
              <a:lnSpc>
                <a:spcPct val="115000"/>
              </a:lnSpc>
              <a:spcBef>
                <a:spcPts val="0"/>
              </a:spcBef>
              <a:spcAft>
                <a:spcPts val="0"/>
              </a:spcAft>
              <a:buSzPts val="1800"/>
              <a:buChar char="●"/>
            </a:pPr>
            <a:r>
              <a:rPr lang="es-419"/>
              <a:t>www.academia.mezcal.org.mx</a:t>
            </a:r>
            <a:endParaRPr/>
          </a:p>
        </p:txBody>
      </p:sp>
      <p:pic>
        <p:nvPicPr>
          <p:cNvPr id="69" name="Google Shape;69;p2"/>
          <p:cNvPicPr preferRelativeResize="0"/>
          <p:nvPr/>
        </p:nvPicPr>
        <p:blipFill rotWithShape="1">
          <a:blip r:embed="rId3">
            <a:alphaModFix/>
          </a:blip>
          <a:srcRect b="0" l="0" r="0" t="0"/>
          <a:stretch/>
        </p:blipFill>
        <p:spPr>
          <a:xfrm>
            <a:off x="5279814" y="244138"/>
            <a:ext cx="2948150" cy="2933824"/>
          </a:xfrm>
          <a:prstGeom prst="rect">
            <a:avLst/>
          </a:prstGeom>
          <a:noFill/>
          <a:ln>
            <a:noFill/>
          </a:ln>
        </p:spPr>
      </p:pic>
      <p:sp>
        <p:nvSpPr>
          <p:cNvPr id="70" name="Google Shape;70;p2"/>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t>
            </a:r>
            <a:r>
              <a:rPr b="0" i="0" lang="es-419" sz="1200" u="none" cap="none" strike="noStrike">
                <a:solidFill>
                  <a:schemeClr val="lt1"/>
                </a:solidFill>
                <a:latin typeface="Roboto"/>
                <a:ea typeface="Roboto"/>
                <a:cs typeface="Roboto"/>
                <a:sym typeface="Roboto"/>
              </a:rPr>
              <a:t>a.mezcal.org.mx</a:t>
            </a:r>
            <a:endParaRPr b="0" i="0" sz="1200" u="none" cap="none" strike="noStrike">
              <a:solidFill>
                <a:schemeClr val="lt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eeba809000_0_6"/>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3448"/>
              <a:buNone/>
            </a:pPr>
            <a:r>
              <a:rPr lang="es-419" sz="2900"/>
              <a:t>Plataforma educativa:</a:t>
            </a:r>
            <a:endParaRPr sz="2900"/>
          </a:p>
        </p:txBody>
      </p:sp>
      <p:sp>
        <p:nvSpPr>
          <p:cNvPr id="214" name="Google Shape;214;g2eeba809000_0_6"/>
          <p:cNvSpPr txBox="1"/>
          <p:nvPr>
            <p:ph idx="1" type="body"/>
          </p:nvPr>
        </p:nvSpPr>
        <p:spPr>
          <a:xfrm>
            <a:off x="311700" y="1170125"/>
            <a:ext cx="8352600" cy="36882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just">
              <a:lnSpc>
                <a:spcPct val="100000"/>
              </a:lnSpc>
              <a:spcBef>
                <a:spcPts val="0"/>
              </a:spcBef>
              <a:spcAft>
                <a:spcPts val="0"/>
              </a:spcAft>
              <a:buSzPct val="111999"/>
              <a:buNone/>
            </a:pPr>
            <a:r>
              <a:rPr lang="es-419" sz="5000" u="sng">
                <a:solidFill>
                  <a:schemeClr val="dk1"/>
                </a:solidFill>
                <a:latin typeface="Roboto Medium"/>
                <a:ea typeface="Roboto Medium"/>
                <a:cs typeface="Roboto Medium"/>
                <a:sym typeface="Roboto Medium"/>
              </a:rPr>
              <a:t>6. Material descargable:</a:t>
            </a:r>
            <a:r>
              <a:rPr lang="es-419" sz="5000">
                <a:solidFill>
                  <a:schemeClr val="dk1"/>
                </a:solidFill>
                <a:latin typeface="Roboto Medium"/>
                <a:ea typeface="Roboto Medium"/>
                <a:cs typeface="Roboto Medium"/>
                <a:sym typeface="Roboto Medium"/>
              </a:rPr>
              <a:t> Descarga materiales complementarios como guías de estudio, infografías y documentos de referencia que puedes consultar en cualquier momento. Estos recursos son ideales para reforzar conceptos clave y profundizar tu entendimiento.</a:t>
            </a:r>
            <a:endParaRPr sz="50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ct val="111999"/>
              <a:buNone/>
            </a:pPr>
            <a:r>
              <a:t/>
            </a:r>
            <a:endParaRPr sz="50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ct val="111999"/>
              <a:buNone/>
            </a:pPr>
            <a:r>
              <a:rPr lang="es-419" sz="5000" u="sng">
                <a:solidFill>
                  <a:schemeClr val="dk1"/>
                </a:solidFill>
                <a:latin typeface="Roboto Medium"/>
                <a:ea typeface="Roboto Medium"/>
                <a:cs typeface="Roboto Medium"/>
                <a:sym typeface="Roboto Medium"/>
              </a:rPr>
              <a:t>7. Evaluación y seguimiento del progreso: </a:t>
            </a:r>
            <a:r>
              <a:rPr lang="es-419" sz="5000">
                <a:solidFill>
                  <a:schemeClr val="dk1"/>
                </a:solidFill>
                <a:latin typeface="Roboto Medium"/>
                <a:ea typeface="Roboto Medium"/>
                <a:cs typeface="Roboto Medium"/>
                <a:sym typeface="Roboto Medium"/>
              </a:rPr>
              <a:t>Nuestra plataforma te ofrece herramientas avanzadas de evaluación para medir tu comprensión y progreso. Realiza cuestionarios interactivos, completa pruebas y entrega tareas prácticas que te permitirán demostrar tu dominio sobre los contenidos del curso. Los instructores estarán disponibles para proporcionar retroalimentación personalizada y guiar tu desarrollo a lo largo del programa.</a:t>
            </a:r>
            <a:endParaRPr sz="50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ct val="111999"/>
              <a:buNone/>
            </a:pPr>
            <a:r>
              <a:t/>
            </a:r>
            <a:endParaRPr sz="50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ct val="111999"/>
              <a:buNone/>
            </a:pPr>
            <a:r>
              <a:rPr lang="es-419" sz="5000" u="sng">
                <a:solidFill>
                  <a:schemeClr val="dk1"/>
                </a:solidFill>
                <a:latin typeface="Roboto Medium"/>
                <a:ea typeface="Roboto Medium"/>
                <a:cs typeface="Roboto Medium"/>
                <a:sym typeface="Roboto Medium"/>
              </a:rPr>
              <a:t>8. Gestión administrativa: </a:t>
            </a:r>
            <a:r>
              <a:rPr lang="es-419" sz="5000">
                <a:solidFill>
                  <a:schemeClr val="dk1"/>
                </a:solidFill>
                <a:latin typeface="Roboto Medium"/>
                <a:ea typeface="Roboto Medium"/>
                <a:cs typeface="Roboto Medium"/>
                <a:sym typeface="Roboto Medium"/>
              </a:rPr>
              <a:t>Simplificamos tu experiencia educativa con funciones administrativas intuitivas. Desde la inscripción y gestión de tu perfil de usuario hasta la programación de tus sesiones de estudio, nuestra plataforma está diseñada para ser accesible y fácil de navegar. Esto te permite concentrarte en tu aprendizaje sin complicaciones técnicas.</a:t>
            </a:r>
            <a:endParaRPr sz="50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ct val="111999"/>
              <a:buNone/>
            </a:pPr>
            <a:r>
              <a:t/>
            </a:r>
            <a:endParaRPr sz="50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ct val="111999"/>
              <a:buNone/>
            </a:pPr>
            <a:r>
              <a:rPr lang="es-419" sz="5000" u="sng">
                <a:solidFill>
                  <a:schemeClr val="dk1"/>
                </a:solidFill>
                <a:latin typeface="Roboto Medium"/>
                <a:ea typeface="Roboto Medium"/>
                <a:cs typeface="Roboto Medium"/>
                <a:sym typeface="Roboto Medium"/>
              </a:rPr>
              <a:t>9. Constancia de participación:</a:t>
            </a:r>
            <a:r>
              <a:rPr lang="es-419" sz="5000">
                <a:solidFill>
                  <a:schemeClr val="dk1"/>
                </a:solidFill>
                <a:latin typeface="Roboto Medium"/>
                <a:ea typeface="Roboto Medium"/>
                <a:cs typeface="Roboto Medium"/>
                <a:sym typeface="Roboto Medium"/>
              </a:rPr>
              <a:t> Al completar con éxito el curso, recibirás una constancia de participación en el curso: Introducción al mundo del mezcal.</a:t>
            </a:r>
            <a:endParaRPr sz="50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ct val="111999"/>
              <a:buNone/>
            </a:pPr>
            <a:r>
              <a:t/>
            </a:r>
            <a:endParaRPr sz="50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ct val="111999"/>
              <a:buNone/>
            </a:pPr>
            <a:r>
              <a:rPr lang="es-419" sz="5000" u="sng">
                <a:solidFill>
                  <a:schemeClr val="dk1"/>
                </a:solidFill>
                <a:latin typeface="Roboto Medium"/>
                <a:ea typeface="Roboto Medium"/>
                <a:cs typeface="Roboto Medium"/>
                <a:sym typeface="Roboto Medium"/>
              </a:rPr>
              <a:t>10. Soporte técnico y pedagógico: </a:t>
            </a:r>
            <a:r>
              <a:rPr lang="es-419" sz="5000">
                <a:solidFill>
                  <a:schemeClr val="dk1"/>
                </a:solidFill>
                <a:latin typeface="Roboto Medium"/>
                <a:ea typeface="Roboto Medium"/>
                <a:cs typeface="Roboto Medium"/>
                <a:sym typeface="Roboto Medium"/>
              </a:rPr>
              <a:t>Contarás con soporte técnico dedicado para resolver cualquier inconveniente relacionado con la plataforma. Además, recibirás orientación pedagógica para maximizar tu experiencia de aprendizaje y alcanzar tus metas educativas.</a:t>
            </a:r>
            <a:endParaRPr sz="5000">
              <a:solidFill>
                <a:schemeClr val="dk1"/>
              </a:solidFill>
              <a:latin typeface="Roboto Medium"/>
              <a:ea typeface="Roboto Medium"/>
              <a:cs typeface="Roboto Medium"/>
              <a:sym typeface="Roboto Medium"/>
            </a:endParaRPr>
          </a:p>
          <a:p>
            <a:pPr indent="0" lvl="0" marL="457200" rtl="0" algn="l">
              <a:lnSpc>
                <a:spcPct val="115000"/>
              </a:lnSpc>
              <a:spcBef>
                <a:spcPts val="0"/>
              </a:spcBef>
              <a:spcAft>
                <a:spcPts val="0"/>
              </a:spcAft>
              <a:buSzPts val="1400"/>
              <a:buNone/>
            </a:pPr>
            <a:r>
              <a:t/>
            </a:r>
            <a:endParaRPr/>
          </a:p>
          <a:p>
            <a:pPr indent="0" lvl="0" marL="0" rtl="0" algn="l">
              <a:lnSpc>
                <a:spcPct val="115000"/>
              </a:lnSpc>
              <a:spcBef>
                <a:spcPts val="1200"/>
              </a:spcBef>
              <a:spcAft>
                <a:spcPts val="0"/>
              </a:spcAft>
              <a:buSzPts val="1400"/>
              <a:buNone/>
            </a:pPr>
            <a:r>
              <a:t/>
            </a:r>
            <a:endParaRPr/>
          </a:p>
          <a:p>
            <a:pPr indent="0" lvl="0" marL="0" rtl="0" algn="l">
              <a:lnSpc>
                <a:spcPct val="115000"/>
              </a:lnSpc>
              <a:spcBef>
                <a:spcPts val="1200"/>
              </a:spcBef>
              <a:spcAft>
                <a:spcPts val="1200"/>
              </a:spcAft>
              <a:buSzPts val="1400"/>
              <a:buNone/>
            </a:pPr>
            <a:r>
              <a:t/>
            </a:r>
            <a:endParaRPr/>
          </a:p>
        </p:txBody>
      </p:sp>
      <p:sp>
        <p:nvSpPr>
          <p:cNvPr id="215" name="Google Shape;215;g2eeba809000_0_6"/>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9"/>
          <p:cNvSpPr txBox="1"/>
          <p:nvPr>
            <p:ph type="title"/>
          </p:nvPr>
        </p:nvSpPr>
        <p:spPr>
          <a:xfrm>
            <a:off x="671250" y="2141250"/>
            <a:ext cx="7852200" cy="861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s-419" sz="4000"/>
              <a:t>6.- Métodos de evaluación:</a:t>
            </a:r>
            <a:endParaRPr sz="5620"/>
          </a:p>
        </p:txBody>
      </p:sp>
      <p:sp>
        <p:nvSpPr>
          <p:cNvPr id="221" name="Google Shape;221;p19"/>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0"/>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Métodos de evaluación:</a:t>
            </a:r>
            <a:endParaRPr/>
          </a:p>
        </p:txBody>
      </p:sp>
      <p:sp>
        <p:nvSpPr>
          <p:cNvPr id="227" name="Google Shape;227;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s-419" sz="1600">
                <a:solidFill>
                  <a:schemeClr val="dk1"/>
                </a:solidFill>
                <a:latin typeface="Roboto Medium"/>
                <a:ea typeface="Roboto Medium"/>
                <a:cs typeface="Roboto Medium"/>
                <a:sym typeface="Roboto Medium"/>
              </a:rPr>
              <a:t>Los instrumentos de evaluación son herramientas o métodos utilizados para medir el grado de aprendizaje y el cumplimiento de objetivos en un curso o programa educativo. </a:t>
            </a:r>
            <a:endParaRPr sz="16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t/>
            </a:r>
            <a:endParaRPr sz="16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rPr lang="es-419" sz="1600">
                <a:solidFill>
                  <a:schemeClr val="dk1"/>
                </a:solidFill>
                <a:latin typeface="Roboto Medium"/>
                <a:ea typeface="Roboto Medium"/>
                <a:cs typeface="Roboto Medium"/>
                <a:sym typeface="Roboto Medium"/>
              </a:rPr>
              <a:t>A continuación te describimos los los tipos de instrumentos de evaluación que se utilizarán para tu evaluación en el curso "Introducción al mundo del mezcal":</a:t>
            </a:r>
            <a:endParaRPr sz="16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t/>
            </a:r>
            <a:endParaRPr sz="1200">
              <a:latin typeface="Roboto Medium"/>
              <a:ea typeface="Roboto Medium"/>
              <a:cs typeface="Roboto Medium"/>
              <a:sym typeface="Roboto Medium"/>
            </a:endParaRPr>
          </a:p>
          <a:p>
            <a:pPr indent="0" lvl="0" marL="0" rtl="0" algn="just">
              <a:lnSpc>
                <a:spcPct val="100000"/>
              </a:lnSpc>
              <a:spcBef>
                <a:spcPts val="40"/>
              </a:spcBef>
              <a:spcAft>
                <a:spcPts val="0"/>
              </a:spcAft>
              <a:buSzPts val="1800"/>
              <a:buNone/>
            </a:pPr>
            <a:r>
              <a:t/>
            </a:r>
            <a:endParaRPr sz="1200">
              <a:latin typeface="Roboto Medium"/>
              <a:ea typeface="Roboto Medium"/>
              <a:cs typeface="Roboto Medium"/>
              <a:sym typeface="Roboto Medium"/>
            </a:endParaRPr>
          </a:p>
        </p:txBody>
      </p:sp>
      <p:sp>
        <p:nvSpPr>
          <p:cNvPr id="228" name="Google Shape;228;p20"/>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1"/>
          <p:cNvSpPr txBox="1"/>
          <p:nvPr>
            <p:ph type="title"/>
          </p:nvPr>
        </p:nvSpPr>
        <p:spPr>
          <a:xfrm>
            <a:off x="265500" y="1718250"/>
            <a:ext cx="4045200" cy="1707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800"/>
              <a:buNone/>
            </a:pPr>
            <a:r>
              <a:rPr lang="es-419" sz="3600"/>
              <a:t>CUESTIONARIOS:</a:t>
            </a:r>
            <a:endParaRPr sz="3600"/>
          </a:p>
          <a:p>
            <a:pPr indent="0" lvl="0" marL="0" rtl="0" algn="ctr">
              <a:lnSpc>
                <a:spcPct val="100000"/>
              </a:lnSpc>
              <a:spcBef>
                <a:spcPts val="0"/>
              </a:spcBef>
              <a:spcAft>
                <a:spcPts val="0"/>
              </a:spcAft>
              <a:buSzPts val="3800"/>
              <a:buNone/>
            </a:pPr>
            <a:r>
              <a:rPr lang="es-419" sz="2000"/>
              <a:t>(Método de evaluación )</a:t>
            </a:r>
            <a:endParaRPr sz="2000"/>
          </a:p>
          <a:p>
            <a:pPr indent="0" lvl="0" marL="0" rtl="0" algn="ctr">
              <a:lnSpc>
                <a:spcPct val="100000"/>
              </a:lnSpc>
              <a:spcBef>
                <a:spcPts val="0"/>
              </a:spcBef>
              <a:spcAft>
                <a:spcPts val="0"/>
              </a:spcAft>
              <a:buSzPts val="3800"/>
              <a:buNone/>
            </a:pPr>
            <a:r>
              <a:t/>
            </a:r>
            <a:endParaRPr sz="2222"/>
          </a:p>
        </p:txBody>
      </p:sp>
      <p:sp>
        <p:nvSpPr>
          <p:cNvPr id="234" name="Google Shape;234;p2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p>
            <a:pPr indent="0" lvl="0" marL="457200" rtl="0" algn="l">
              <a:lnSpc>
                <a:spcPct val="115000"/>
              </a:lnSpc>
              <a:spcBef>
                <a:spcPts val="0"/>
              </a:spcBef>
              <a:spcAft>
                <a:spcPts val="0"/>
              </a:spcAft>
              <a:buSzPts val="1800"/>
              <a:buNone/>
            </a:pPr>
            <a:r>
              <a:rPr lang="es-419" u="sng"/>
              <a:t>CUESTIONARIOS:</a:t>
            </a:r>
            <a:endParaRPr u="sng"/>
          </a:p>
          <a:p>
            <a:pPr indent="-304800" lvl="0" marL="457200" rtl="0" algn="l">
              <a:lnSpc>
                <a:spcPct val="100000"/>
              </a:lnSpc>
              <a:spcBef>
                <a:spcPts val="1200"/>
              </a:spcBef>
              <a:spcAft>
                <a:spcPts val="0"/>
              </a:spcAft>
              <a:buSzPts val="1200"/>
              <a:buFont typeface="Roboto Medium"/>
              <a:buChar char="●"/>
            </a:pPr>
            <a:r>
              <a:rPr lang="es-419" sz="1000">
                <a:latin typeface="Roboto Medium"/>
                <a:ea typeface="Roboto Medium"/>
                <a:cs typeface="Roboto Medium"/>
                <a:sym typeface="Roboto Medium"/>
              </a:rPr>
              <a:t>Descripción: Es un instrumento de evaluación sumativa, ya que se utiliza al finalizar cada unidad para medir el conocimiento adquirido por los participantes sobre el tema específico.</a:t>
            </a:r>
            <a:endParaRPr sz="1000">
              <a:latin typeface="Roboto Medium"/>
              <a:ea typeface="Roboto Medium"/>
              <a:cs typeface="Roboto Medium"/>
              <a:sym typeface="Roboto Medium"/>
            </a:endParaRPr>
          </a:p>
          <a:p>
            <a:pPr indent="-304800" lvl="0" marL="457200" rtl="0" algn="l">
              <a:lnSpc>
                <a:spcPct val="100000"/>
              </a:lnSpc>
              <a:spcBef>
                <a:spcPts val="0"/>
              </a:spcBef>
              <a:spcAft>
                <a:spcPts val="0"/>
              </a:spcAft>
              <a:buSzPts val="1200"/>
              <a:buFont typeface="Roboto Medium"/>
              <a:buChar char="●"/>
            </a:pPr>
            <a:r>
              <a:rPr lang="es-419" sz="1000">
                <a:latin typeface="Roboto Medium"/>
                <a:ea typeface="Roboto Medium"/>
                <a:cs typeface="Roboto Medium"/>
                <a:sym typeface="Roboto Medium"/>
              </a:rPr>
              <a:t>Objetivo de evaluación: Evaluar los conocimientos teóricos adquiridos de manera acumulativa durante la unidad.</a:t>
            </a:r>
            <a:endParaRPr sz="1000">
              <a:latin typeface="Roboto Medium"/>
              <a:ea typeface="Roboto Medium"/>
              <a:cs typeface="Roboto Medium"/>
              <a:sym typeface="Roboto Medium"/>
            </a:endParaRPr>
          </a:p>
          <a:p>
            <a:pPr indent="-304800" lvl="0" marL="457200" rtl="0" algn="l">
              <a:lnSpc>
                <a:spcPct val="100000"/>
              </a:lnSpc>
              <a:spcBef>
                <a:spcPts val="0"/>
              </a:spcBef>
              <a:spcAft>
                <a:spcPts val="0"/>
              </a:spcAft>
              <a:buSzPts val="1200"/>
              <a:buFont typeface="Roboto Medium"/>
              <a:buChar char="●"/>
            </a:pPr>
            <a:r>
              <a:rPr lang="es-419" sz="1000">
                <a:latin typeface="Roboto Medium"/>
                <a:ea typeface="Roboto Medium"/>
                <a:cs typeface="Roboto Medium"/>
                <a:sym typeface="Roboto Medium"/>
              </a:rPr>
              <a:t>Forma de participación: Individual.</a:t>
            </a:r>
            <a:endParaRPr sz="1000">
              <a:latin typeface="Roboto Medium"/>
              <a:ea typeface="Roboto Medium"/>
              <a:cs typeface="Roboto Medium"/>
              <a:sym typeface="Roboto Medium"/>
            </a:endParaRPr>
          </a:p>
          <a:p>
            <a:pPr indent="-304800" lvl="0" marL="457200" rtl="0" algn="l">
              <a:lnSpc>
                <a:spcPct val="100000"/>
              </a:lnSpc>
              <a:spcBef>
                <a:spcPts val="0"/>
              </a:spcBef>
              <a:spcAft>
                <a:spcPts val="0"/>
              </a:spcAft>
              <a:buSzPts val="1200"/>
              <a:buFont typeface="Roboto Medium"/>
              <a:buChar char="●"/>
            </a:pPr>
            <a:r>
              <a:rPr lang="es-419" sz="1000">
                <a:latin typeface="Roboto Medium"/>
                <a:ea typeface="Roboto Medium"/>
                <a:cs typeface="Roboto Medium"/>
                <a:sym typeface="Roboto Medium"/>
              </a:rPr>
              <a:t>Medio de entrega: Plataforma educativa (academia.mezcal.org.mx) al terminar unidad(es).</a:t>
            </a:r>
            <a:endParaRPr sz="1000">
              <a:latin typeface="Roboto Medium"/>
              <a:ea typeface="Roboto Medium"/>
              <a:cs typeface="Roboto Medium"/>
              <a:sym typeface="Roboto Medium"/>
            </a:endParaRPr>
          </a:p>
          <a:p>
            <a:pPr indent="-304800" lvl="0" marL="457200" rtl="0" algn="l">
              <a:lnSpc>
                <a:spcPct val="100000"/>
              </a:lnSpc>
              <a:spcBef>
                <a:spcPts val="0"/>
              </a:spcBef>
              <a:spcAft>
                <a:spcPts val="0"/>
              </a:spcAft>
              <a:buSzPts val="1200"/>
              <a:buFont typeface="Roboto Medium"/>
              <a:buChar char="●"/>
            </a:pPr>
            <a:r>
              <a:rPr lang="es-419" sz="1000">
                <a:latin typeface="Roboto Medium"/>
                <a:ea typeface="Roboto Medium"/>
                <a:cs typeface="Roboto Medium"/>
                <a:sym typeface="Roboto Medium"/>
              </a:rPr>
              <a:t>Ponderación del cuestionario de cada unidad: </a:t>
            </a:r>
            <a:endParaRPr sz="1000">
              <a:latin typeface="Roboto Medium"/>
              <a:ea typeface="Roboto Medium"/>
              <a:cs typeface="Roboto Medium"/>
              <a:sym typeface="Roboto Medium"/>
            </a:endParaRPr>
          </a:p>
          <a:p>
            <a:pPr indent="0" lvl="0" marL="0" rtl="0" algn="l">
              <a:lnSpc>
                <a:spcPct val="100000"/>
              </a:lnSpc>
              <a:spcBef>
                <a:spcPts val="0"/>
              </a:spcBef>
              <a:spcAft>
                <a:spcPts val="0"/>
              </a:spcAft>
              <a:buSzPts val="1800"/>
              <a:buNone/>
            </a:pPr>
            <a:r>
              <a:rPr lang="es-419" sz="1000">
                <a:latin typeface="Roboto Medium"/>
                <a:ea typeface="Roboto Medium"/>
                <a:cs typeface="Roboto Medium"/>
                <a:sym typeface="Roboto Medium"/>
              </a:rPr>
              <a:t>               -Unidad 1: Valor 35%.</a:t>
            </a:r>
            <a:endParaRPr sz="1000">
              <a:latin typeface="Roboto Medium"/>
              <a:ea typeface="Roboto Medium"/>
              <a:cs typeface="Roboto Medium"/>
              <a:sym typeface="Roboto Medium"/>
            </a:endParaRPr>
          </a:p>
          <a:p>
            <a:pPr indent="0" lvl="0" marL="0" rtl="0" algn="l">
              <a:lnSpc>
                <a:spcPct val="100000"/>
              </a:lnSpc>
              <a:spcBef>
                <a:spcPts val="0"/>
              </a:spcBef>
              <a:spcAft>
                <a:spcPts val="0"/>
              </a:spcAft>
              <a:buSzPts val="1800"/>
              <a:buNone/>
            </a:pPr>
            <a:r>
              <a:rPr lang="es-419" sz="1000">
                <a:latin typeface="Roboto Medium"/>
                <a:ea typeface="Roboto Medium"/>
                <a:cs typeface="Roboto Medium"/>
                <a:sym typeface="Roboto Medium"/>
              </a:rPr>
              <a:t>               -Unidad 2: Valor 35%.</a:t>
            </a:r>
            <a:endParaRPr sz="1000">
              <a:latin typeface="Roboto Medium"/>
              <a:ea typeface="Roboto Medium"/>
              <a:cs typeface="Roboto Medium"/>
              <a:sym typeface="Roboto Medium"/>
            </a:endParaRPr>
          </a:p>
          <a:p>
            <a:pPr indent="0" lvl="0" marL="0" rtl="0" algn="l">
              <a:lnSpc>
                <a:spcPct val="100000"/>
              </a:lnSpc>
              <a:spcBef>
                <a:spcPts val="0"/>
              </a:spcBef>
              <a:spcAft>
                <a:spcPts val="0"/>
              </a:spcAft>
              <a:buSzPts val="1800"/>
              <a:buNone/>
            </a:pPr>
            <a:r>
              <a:rPr lang="es-419" sz="1000">
                <a:latin typeface="Roboto Medium"/>
                <a:ea typeface="Roboto Medium"/>
                <a:cs typeface="Roboto Medium"/>
                <a:sym typeface="Roboto Medium"/>
              </a:rPr>
              <a:t>               -Unidad 3: Valor 30%.</a:t>
            </a:r>
            <a:endParaRPr sz="1000">
              <a:latin typeface="Roboto Medium"/>
              <a:ea typeface="Roboto Medium"/>
              <a:cs typeface="Roboto Medium"/>
              <a:sym typeface="Roboto Medium"/>
            </a:endParaRPr>
          </a:p>
          <a:p>
            <a:pPr indent="0" lvl="0" marL="0" rtl="0" algn="l">
              <a:lnSpc>
                <a:spcPct val="100000"/>
              </a:lnSpc>
              <a:spcBef>
                <a:spcPts val="0"/>
              </a:spcBef>
              <a:spcAft>
                <a:spcPts val="0"/>
              </a:spcAft>
              <a:buSzPts val="1800"/>
              <a:buNone/>
            </a:pPr>
            <a:r>
              <a:rPr lang="es-419" sz="1000">
                <a:latin typeface="Roboto Medium"/>
                <a:ea typeface="Roboto Medium"/>
                <a:cs typeface="Roboto Medium"/>
                <a:sym typeface="Roboto Medium"/>
              </a:rPr>
              <a:t>	</a:t>
            </a:r>
            <a:r>
              <a:rPr b="1" lang="es-419" sz="1000">
                <a:latin typeface="Roboto"/>
                <a:ea typeface="Roboto"/>
                <a:cs typeface="Roboto"/>
                <a:sym typeface="Roboto"/>
              </a:rPr>
              <a:t>-TOTAL: 100%</a:t>
            </a:r>
            <a:endParaRPr b="1" sz="1000">
              <a:latin typeface="Roboto"/>
              <a:ea typeface="Roboto"/>
              <a:cs typeface="Roboto"/>
              <a:sym typeface="Roboto"/>
            </a:endParaRPr>
          </a:p>
        </p:txBody>
      </p:sp>
      <p:sp>
        <p:nvSpPr>
          <p:cNvPr id="235" name="Google Shape;235;p21"/>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t>
            </a:r>
            <a:r>
              <a:rPr b="0" i="0" lang="es-419" sz="1200" u="none" cap="none" strike="noStrike">
                <a:solidFill>
                  <a:schemeClr val="lt1"/>
                </a:solidFill>
                <a:latin typeface="Roboto"/>
                <a:ea typeface="Roboto"/>
                <a:cs typeface="Roboto"/>
                <a:sym typeface="Roboto"/>
              </a:rPr>
              <a:t>a.mezcal.org.mx</a:t>
            </a:r>
            <a:endParaRPr b="0" i="0" sz="1200" u="none" cap="none" strike="noStrike">
              <a:solidFill>
                <a:schemeClr val="lt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3"/>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Consideraciones adicionales:</a:t>
            </a:r>
            <a:endParaRPr/>
          </a:p>
        </p:txBody>
      </p:sp>
      <p:sp>
        <p:nvSpPr>
          <p:cNvPr id="241" name="Google Shape;241;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s-419" sz="1500">
                <a:solidFill>
                  <a:schemeClr val="dk1"/>
                </a:solidFill>
                <a:latin typeface="Roboto Medium"/>
                <a:ea typeface="Roboto Medium"/>
                <a:cs typeface="Roboto Medium"/>
                <a:sym typeface="Roboto Medium"/>
              </a:rPr>
              <a:t>-La sumatoria total de estos porcentajes de evaluación es del 100%.</a:t>
            </a:r>
            <a:endParaRPr sz="15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rPr lang="es-419" sz="1500">
                <a:solidFill>
                  <a:schemeClr val="dk1"/>
                </a:solidFill>
                <a:latin typeface="Roboto Medium"/>
                <a:ea typeface="Roboto Medium"/>
                <a:cs typeface="Roboto Medium"/>
                <a:sym typeface="Roboto Medium"/>
              </a:rPr>
              <a:t>-Para aprobar el curso satisfactoriamente y ser merecedor de la constancia de participación en el curso "Introducción al mundo del mezcal", es necesario obtener al menos un 80% de la calificación total, considerando todas las actividades evaluativas.</a:t>
            </a:r>
            <a:endParaRPr sz="1500">
              <a:solidFill>
                <a:schemeClr val="dk1"/>
              </a:solidFill>
              <a:latin typeface="Roboto Medium"/>
              <a:ea typeface="Roboto Medium"/>
              <a:cs typeface="Roboto Medium"/>
              <a:sym typeface="Roboto Medium"/>
            </a:endParaRPr>
          </a:p>
          <a:p>
            <a:pPr indent="0" lvl="0" marL="0" rtl="0" algn="l">
              <a:lnSpc>
                <a:spcPct val="100000"/>
              </a:lnSpc>
              <a:spcBef>
                <a:spcPts val="0"/>
              </a:spcBef>
              <a:spcAft>
                <a:spcPts val="0"/>
              </a:spcAft>
              <a:buSzPts val="1800"/>
              <a:buNone/>
            </a:pPr>
            <a:r>
              <a:t/>
            </a:r>
            <a:endParaRPr sz="15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rPr lang="es-419" sz="1500">
                <a:solidFill>
                  <a:schemeClr val="dk1"/>
                </a:solidFill>
                <a:latin typeface="Roboto Medium"/>
                <a:ea typeface="Roboto Medium"/>
                <a:cs typeface="Roboto Medium"/>
                <a:sym typeface="Roboto Medium"/>
              </a:rPr>
              <a:t>Estos instrumentos de evaluación están diseñados para abarcar diferentes aspectos del aprendizaje: desde la comprensión de conceptos y teorías hasta la capacidad de aplicar estos conocimientos en un contexto práctico y reflexivo. Además, permiten evaluar tanto conocimientos específicos como habilidades de análisis y síntesis, fundamentales en el estudio del mundo del mezcal y su contexto histórico y legal.</a:t>
            </a:r>
            <a:endParaRPr sz="15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t/>
            </a:r>
            <a:endParaRPr sz="1200">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t/>
            </a:r>
            <a:endParaRPr sz="1200">
              <a:latin typeface="Roboto Medium"/>
              <a:ea typeface="Roboto Medium"/>
              <a:cs typeface="Roboto Medium"/>
              <a:sym typeface="Roboto Medium"/>
            </a:endParaRPr>
          </a:p>
          <a:p>
            <a:pPr indent="0" lvl="0" marL="0" rtl="0" algn="just">
              <a:lnSpc>
                <a:spcPct val="100000"/>
              </a:lnSpc>
              <a:spcBef>
                <a:spcPts val="40"/>
              </a:spcBef>
              <a:spcAft>
                <a:spcPts val="0"/>
              </a:spcAft>
              <a:buSzPts val="1800"/>
              <a:buNone/>
            </a:pPr>
            <a:r>
              <a:t/>
            </a:r>
            <a:endParaRPr sz="1200">
              <a:latin typeface="Roboto Medium"/>
              <a:ea typeface="Roboto Medium"/>
              <a:cs typeface="Roboto Medium"/>
              <a:sym typeface="Roboto Medium"/>
            </a:endParaRPr>
          </a:p>
        </p:txBody>
      </p:sp>
      <p:sp>
        <p:nvSpPr>
          <p:cNvPr id="242" name="Google Shape;242;p23"/>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6"/>
          <p:cNvSpPr txBox="1"/>
          <p:nvPr>
            <p:ph type="title"/>
          </p:nvPr>
        </p:nvSpPr>
        <p:spPr>
          <a:xfrm>
            <a:off x="671250" y="2141250"/>
            <a:ext cx="7852200" cy="8610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48148"/>
              <a:buNone/>
            </a:pPr>
            <a:r>
              <a:rPr lang="es-419"/>
              <a:t>7.- Entrega de resultados </a:t>
            </a:r>
            <a:endParaRPr/>
          </a:p>
          <a:p>
            <a:pPr indent="0" lvl="0" marL="0" rtl="0" algn="ctr">
              <a:lnSpc>
                <a:spcPct val="100000"/>
              </a:lnSpc>
              <a:spcBef>
                <a:spcPts val="0"/>
              </a:spcBef>
              <a:spcAft>
                <a:spcPts val="0"/>
              </a:spcAft>
              <a:buSzPct val="148148"/>
              <a:buNone/>
            </a:pPr>
            <a:r>
              <a:rPr lang="es-419"/>
              <a:t>y constancias.</a:t>
            </a:r>
            <a:endParaRPr/>
          </a:p>
        </p:txBody>
      </p:sp>
      <p:sp>
        <p:nvSpPr>
          <p:cNvPr id="248" name="Google Shape;248;p26"/>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7"/>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Entrega de resultados y constancias:</a:t>
            </a:r>
            <a:endParaRPr/>
          </a:p>
        </p:txBody>
      </p:sp>
      <p:sp>
        <p:nvSpPr>
          <p:cNvPr id="254" name="Google Shape;254;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s-419" sz="1300">
                <a:solidFill>
                  <a:schemeClr val="dk1"/>
                </a:solidFill>
                <a:latin typeface="Roboto Medium"/>
                <a:ea typeface="Roboto Medium"/>
                <a:cs typeface="Roboto Medium"/>
                <a:sym typeface="Roboto Medium"/>
              </a:rPr>
              <a:t>Una vez completadas y evaluadas todas las actividades del curso "Introducción al mundo del mezcal", se procederá a la entrega de resultados y constancias conforme a los siguientes criterios:</a:t>
            </a:r>
            <a:endParaRPr sz="1300">
              <a:solidFill>
                <a:schemeClr val="dk1"/>
              </a:solidFill>
              <a:latin typeface="Roboto Medium"/>
              <a:ea typeface="Roboto Medium"/>
              <a:cs typeface="Roboto Medium"/>
              <a:sym typeface="Roboto Medium"/>
            </a:endParaRPr>
          </a:p>
          <a:p>
            <a:pPr indent="-311150" lvl="0" marL="457200" rtl="0" algn="l">
              <a:lnSpc>
                <a:spcPct val="115000"/>
              </a:lnSpc>
              <a:spcBef>
                <a:spcPts val="1200"/>
              </a:spcBef>
              <a:spcAft>
                <a:spcPts val="0"/>
              </a:spcAft>
              <a:buClr>
                <a:schemeClr val="dk1"/>
              </a:buClr>
              <a:buSzPts val="1300"/>
              <a:buFont typeface="Roboto Medium"/>
              <a:buAutoNum type="arabicPeriod"/>
            </a:pPr>
            <a:r>
              <a:rPr lang="es-419" sz="1300">
                <a:solidFill>
                  <a:schemeClr val="dk1"/>
                </a:solidFill>
                <a:latin typeface="Roboto Medium"/>
                <a:ea typeface="Roboto Medium"/>
                <a:cs typeface="Roboto Medium"/>
                <a:sym typeface="Roboto Medium"/>
              </a:rPr>
              <a:t>Evaluación y Resultados:</a:t>
            </a:r>
            <a:endParaRPr sz="1300">
              <a:solidFill>
                <a:schemeClr val="dk1"/>
              </a:solidFill>
              <a:latin typeface="Roboto Medium"/>
              <a:ea typeface="Roboto Medium"/>
              <a:cs typeface="Roboto Medium"/>
              <a:sym typeface="Roboto Medium"/>
            </a:endParaRPr>
          </a:p>
          <a:p>
            <a:pPr indent="-311150" lvl="1" marL="914400" rtl="0" algn="l">
              <a:lnSpc>
                <a:spcPct val="115000"/>
              </a:lnSpc>
              <a:spcBef>
                <a:spcPts val="0"/>
              </a:spcBef>
              <a:spcAft>
                <a:spcPts val="0"/>
              </a:spcAft>
              <a:buClr>
                <a:schemeClr val="dk1"/>
              </a:buClr>
              <a:buSzPts val="1300"/>
              <a:buFont typeface="Roboto Medium"/>
              <a:buChar char="○"/>
            </a:pPr>
            <a:r>
              <a:rPr lang="es-419" sz="1300">
                <a:solidFill>
                  <a:schemeClr val="dk1"/>
                </a:solidFill>
                <a:latin typeface="Roboto Medium"/>
                <a:ea typeface="Roboto Medium"/>
                <a:cs typeface="Roboto Medium"/>
                <a:sym typeface="Roboto Medium"/>
              </a:rPr>
              <a:t>Los participantes recibirán retroalimentación individual sobre su desempeño en cada actividad evaluativa.</a:t>
            </a:r>
            <a:endParaRPr sz="1300">
              <a:solidFill>
                <a:schemeClr val="dk1"/>
              </a:solidFill>
              <a:latin typeface="Roboto Medium"/>
              <a:ea typeface="Roboto Medium"/>
              <a:cs typeface="Roboto Medium"/>
              <a:sym typeface="Roboto Medium"/>
            </a:endParaRPr>
          </a:p>
          <a:p>
            <a:pPr indent="-311150" lvl="1" marL="914400" rtl="0" algn="just">
              <a:lnSpc>
                <a:spcPct val="115000"/>
              </a:lnSpc>
              <a:spcBef>
                <a:spcPts val="0"/>
              </a:spcBef>
              <a:spcAft>
                <a:spcPts val="0"/>
              </a:spcAft>
              <a:buClr>
                <a:schemeClr val="dk1"/>
              </a:buClr>
              <a:buSzPts val="1300"/>
              <a:buFont typeface="Roboto Medium"/>
              <a:buChar char="○"/>
            </a:pPr>
            <a:r>
              <a:rPr lang="es-419" sz="1300">
                <a:solidFill>
                  <a:schemeClr val="dk1"/>
                </a:solidFill>
                <a:latin typeface="Roboto Medium"/>
                <a:ea typeface="Roboto Medium"/>
                <a:cs typeface="Roboto Medium"/>
                <a:sym typeface="Roboto Medium"/>
              </a:rPr>
              <a:t>Los resultados finales serán calculados sumando las ponderaciones correspondientes de cada actividad (cuestionarios), y se expresarán en forma de porcentaje.</a:t>
            </a:r>
            <a:endParaRPr sz="1300">
              <a:solidFill>
                <a:schemeClr val="dk1"/>
              </a:solidFill>
              <a:latin typeface="Roboto Medium"/>
              <a:ea typeface="Roboto Medium"/>
              <a:cs typeface="Roboto Medium"/>
              <a:sym typeface="Roboto Medium"/>
            </a:endParaRPr>
          </a:p>
          <a:p>
            <a:pPr indent="-311150" lvl="0" marL="457200" rtl="0" algn="just">
              <a:lnSpc>
                <a:spcPct val="115000"/>
              </a:lnSpc>
              <a:spcBef>
                <a:spcPts val="0"/>
              </a:spcBef>
              <a:spcAft>
                <a:spcPts val="0"/>
              </a:spcAft>
              <a:buClr>
                <a:schemeClr val="dk1"/>
              </a:buClr>
              <a:buSzPts val="1300"/>
              <a:buFont typeface="Roboto Medium"/>
              <a:buAutoNum type="arabicPeriod"/>
            </a:pPr>
            <a:r>
              <a:rPr lang="es-419" sz="1300">
                <a:solidFill>
                  <a:schemeClr val="dk1"/>
                </a:solidFill>
                <a:latin typeface="Roboto Medium"/>
                <a:ea typeface="Roboto Medium"/>
                <a:cs typeface="Roboto Medium"/>
                <a:sym typeface="Roboto Medium"/>
              </a:rPr>
              <a:t>Cuestionarios:</a:t>
            </a:r>
            <a:endParaRPr sz="1300">
              <a:solidFill>
                <a:schemeClr val="dk1"/>
              </a:solidFill>
              <a:latin typeface="Roboto Medium"/>
              <a:ea typeface="Roboto Medium"/>
              <a:cs typeface="Roboto Medium"/>
              <a:sym typeface="Roboto Medium"/>
            </a:endParaRPr>
          </a:p>
          <a:p>
            <a:pPr indent="-311150" lvl="1" marL="914400" rtl="0" algn="just">
              <a:lnSpc>
                <a:spcPct val="115000"/>
              </a:lnSpc>
              <a:spcBef>
                <a:spcPts val="0"/>
              </a:spcBef>
              <a:spcAft>
                <a:spcPts val="0"/>
              </a:spcAft>
              <a:buClr>
                <a:schemeClr val="dk1"/>
              </a:buClr>
              <a:buSzPts val="1300"/>
              <a:buFont typeface="Roboto Medium"/>
              <a:buChar char="○"/>
            </a:pPr>
            <a:r>
              <a:rPr lang="es-419" sz="1300">
                <a:solidFill>
                  <a:schemeClr val="dk1"/>
                </a:solidFill>
                <a:latin typeface="Roboto Medium"/>
                <a:ea typeface="Roboto Medium"/>
                <a:cs typeface="Roboto Medium"/>
                <a:sym typeface="Roboto Medium"/>
              </a:rPr>
              <a:t>Los resultados de los cuestionarios estarán disponibles por correo electrónico con un máximo de 02 días hábiles después de completar cada unidad. Los participantes podrán revisar sus calificaciones y retroalimentación proporcionada directamente con los instructores.</a:t>
            </a:r>
            <a:endParaRPr sz="1300">
              <a:solidFill>
                <a:schemeClr val="dk1"/>
              </a:solidFill>
              <a:latin typeface="Roboto Medium"/>
              <a:ea typeface="Roboto Medium"/>
              <a:cs typeface="Roboto Medium"/>
              <a:sym typeface="Roboto Medium"/>
            </a:endParaRPr>
          </a:p>
          <a:p>
            <a:pPr indent="-311150" lvl="0" marL="457200" rtl="0" algn="just">
              <a:lnSpc>
                <a:spcPct val="115000"/>
              </a:lnSpc>
              <a:spcBef>
                <a:spcPts val="0"/>
              </a:spcBef>
              <a:spcAft>
                <a:spcPts val="0"/>
              </a:spcAft>
              <a:buClr>
                <a:schemeClr val="dk1"/>
              </a:buClr>
              <a:buSzPts val="1300"/>
              <a:buFont typeface="Roboto Medium"/>
              <a:buAutoNum type="arabicPeriod"/>
            </a:pPr>
            <a:r>
              <a:rPr lang="es-419" sz="1300">
                <a:solidFill>
                  <a:schemeClr val="dk1"/>
                </a:solidFill>
                <a:latin typeface="Roboto Medium"/>
                <a:ea typeface="Roboto Medium"/>
                <a:cs typeface="Roboto Medium"/>
                <a:sym typeface="Roboto Medium"/>
              </a:rPr>
              <a:t>Aprobación del Curso:</a:t>
            </a:r>
            <a:endParaRPr sz="1300">
              <a:solidFill>
                <a:schemeClr val="dk1"/>
              </a:solidFill>
              <a:latin typeface="Roboto Medium"/>
              <a:ea typeface="Roboto Medium"/>
              <a:cs typeface="Roboto Medium"/>
              <a:sym typeface="Roboto Medium"/>
            </a:endParaRPr>
          </a:p>
          <a:p>
            <a:pPr indent="-311150" lvl="1" marL="914400" rtl="0" algn="just">
              <a:lnSpc>
                <a:spcPct val="115000"/>
              </a:lnSpc>
              <a:spcBef>
                <a:spcPts val="0"/>
              </a:spcBef>
              <a:spcAft>
                <a:spcPts val="0"/>
              </a:spcAft>
              <a:buClr>
                <a:schemeClr val="dk1"/>
              </a:buClr>
              <a:buSzPts val="1300"/>
              <a:buFont typeface="Roboto Medium"/>
              <a:buChar char="○"/>
            </a:pPr>
            <a:r>
              <a:rPr lang="es-419" sz="1300">
                <a:solidFill>
                  <a:schemeClr val="dk1"/>
                </a:solidFill>
                <a:latin typeface="Roboto Medium"/>
                <a:ea typeface="Roboto Medium"/>
                <a:cs typeface="Roboto Medium"/>
                <a:sym typeface="Roboto Medium"/>
              </a:rPr>
              <a:t>Para aprobar el curso, los participantes deben alcanzar al menos un 80% del total de la calificación posible, considerando todas las actividades evaluativas.</a:t>
            </a:r>
            <a:endParaRPr>
              <a:solidFill>
                <a:schemeClr val="dk1"/>
              </a:solidFill>
              <a:latin typeface="Roboto Medium"/>
              <a:ea typeface="Roboto Medium"/>
              <a:cs typeface="Roboto Medium"/>
              <a:sym typeface="Roboto Medium"/>
            </a:endParaRPr>
          </a:p>
        </p:txBody>
      </p:sp>
      <p:sp>
        <p:nvSpPr>
          <p:cNvPr id="255" name="Google Shape;255;p27"/>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8"/>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Entrega de resultados y constancias:</a:t>
            </a:r>
            <a:endParaRPr/>
          </a:p>
        </p:txBody>
      </p:sp>
      <p:sp>
        <p:nvSpPr>
          <p:cNvPr id="261" name="Google Shape;261;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lang="es-419" sz="1200">
                <a:solidFill>
                  <a:schemeClr val="dk1"/>
                </a:solidFill>
                <a:latin typeface="Roboto Medium"/>
                <a:ea typeface="Roboto Medium"/>
                <a:cs typeface="Roboto Medium"/>
                <a:sym typeface="Roboto Medium"/>
              </a:rPr>
              <a:t>4.- Entrega de Constancias:</a:t>
            </a:r>
            <a:endParaRPr sz="1200">
              <a:solidFill>
                <a:schemeClr val="dk1"/>
              </a:solidFill>
              <a:latin typeface="Roboto Medium"/>
              <a:ea typeface="Roboto Medium"/>
              <a:cs typeface="Roboto Medium"/>
              <a:sym typeface="Roboto Medium"/>
            </a:endParaRPr>
          </a:p>
          <a:p>
            <a:pPr indent="-304800" lvl="1" marL="914400" rtl="0" algn="just">
              <a:lnSpc>
                <a:spcPct val="115000"/>
              </a:lnSpc>
              <a:spcBef>
                <a:spcPts val="1200"/>
              </a:spcBef>
              <a:spcAft>
                <a:spcPts val="0"/>
              </a:spcAft>
              <a:buClr>
                <a:schemeClr val="dk1"/>
              </a:buClr>
              <a:buSzPts val="1200"/>
              <a:buFont typeface="Roboto Medium"/>
              <a:buChar char="○"/>
            </a:pPr>
            <a:r>
              <a:rPr lang="es-419" sz="1200">
                <a:solidFill>
                  <a:schemeClr val="dk1"/>
                </a:solidFill>
                <a:latin typeface="Roboto Medium"/>
                <a:ea typeface="Roboto Medium"/>
                <a:cs typeface="Roboto Medium"/>
                <a:sym typeface="Roboto Medium"/>
              </a:rPr>
              <a:t>Se expedirá una constancia de participación y aprovechamiento a los participantes que cumplan con el requisito mínimo de aprobación (80% o más).</a:t>
            </a:r>
            <a:endParaRPr sz="1200">
              <a:solidFill>
                <a:schemeClr val="dk1"/>
              </a:solidFill>
              <a:latin typeface="Roboto Medium"/>
              <a:ea typeface="Roboto Medium"/>
              <a:cs typeface="Roboto Medium"/>
              <a:sym typeface="Roboto Medium"/>
            </a:endParaRPr>
          </a:p>
          <a:p>
            <a:pPr indent="-304800" lvl="1" marL="914400" rtl="0" algn="just">
              <a:lnSpc>
                <a:spcPct val="115000"/>
              </a:lnSpc>
              <a:spcBef>
                <a:spcPts val="0"/>
              </a:spcBef>
              <a:spcAft>
                <a:spcPts val="0"/>
              </a:spcAft>
              <a:buClr>
                <a:schemeClr val="dk1"/>
              </a:buClr>
              <a:buSzPts val="1200"/>
              <a:buFont typeface="Roboto Medium"/>
              <a:buChar char="○"/>
            </a:pPr>
            <a:r>
              <a:rPr lang="es-419" sz="1200">
                <a:solidFill>
                  <a:schemeClr val="dk1"/>
                </a:solidFill>
                <a:latin typeface="Roboto Medium"/>
                <a:ea typeface="Roboto Medium"/>
                <a:cs typeface="Roboto Medium"/>
                <a:sym typeface="Roboto Medium"/>
              </a:rPr>
              <a:t>Las constancias serán emitidas por la plataforma educativa oficial del curso, academia.mezcal.org.mx y contendrán la información relevante sobre el curso.</a:t>
            </a:r>
            <a:endParaRPr sz="1200">
              <a:solidFill>
                <a:schemeClr val="dk1"/>
              </a:solidFill>
              <a:latin typeface="Roboto Medium"/>
              <a:ea typeface="Roboto Medium"/>
              <a:cs typeface="Roboto Medium"/>
              <a:sym typeface="Roboto Medium"/>
            </a:endParaRPr>
          </a:p>
          <a:p>
            <a:pPr indent="-304800" lvl="1" marL="914400" rtl="0" algn="just">
              <a:lnSpc>
                <a:spcPct val="115000"/>
              </a:lnSpc>
              <a:spcBef>
                <a:spcPts val="0"/>
              </a:spcBef>
              <a:spcAft>
                <a:spcPts val="0"/>
              </a:spcAft>
              <a:buClr>
                <a:schemeClr val="dk1"/>
              </a:buClr>
              <a:buSzPts val="1200"/>
              <a:buFont typeface="Roboto Medium"/>
              <a:buChar char="○"/>
            </a:pPr>
            <a:r>
              <a:rPr lang="es-419" sz="1200">
                <a:solidFill>
                  <a:schemeClr val="dk1"/>
                </a:solidFill>
                <a:latin typeface="Roboto Medium"/>
                <a:ea typeface="Roboto Medium"/>
                <a:cs typeface="Roboto Medium"/>
                <a:sym typeface="Roboto Medium"/>
              </a:rPr>
              <a:t>Las constancias de participación se enviarán de manera digital a través del correo electrónico proporcionado por cada participante al momento de la inscripción al curso.</a:t>
            </a:r>
            <a:endParaRPr sz="1200">
              <a:solidFill>
                <a:schemeClr val="dk1"/>
              </a:solidFill>
              <a:latin typeface="Roboto Medium"/>
              <a:ea typeface="Roboto Medium"/>
              <a:cs typeface="Roboto Medium"/>
              <a:sym typeface="Roboto Medium"/>
            </a:endParaRPr>
          </a:p>
          <a:p>
            <a:pPr indent="-304800" lvl="1" marL="914400" rtl="0" algn="just">
              <a:lnSpc>
                <a:spcPct val="115000"/>
              </a:lnSpc>
              <a:spcBef>
                <a:spcPts val="0"/>
              </a:spcBef>
              <a:spcAft>
                <a:spcPts val="0"/>
              </a:spcAft>
              <a:buClr>
                <a:schemeClr val="dk1"/>
              </a:buClr>
              <a:buSzPts val="1200"/>
              <a:buFont typeface="Roboto Medium"/>
              <a:buChar char="○"/>
            </a:pPr>
            <a:r>
              <a:rPr lang="es-419" sz="1200">
                <a:solidFill>
                  <a:schemeClr val="dk1"/>
                </a:solidFill>
                <a:latin typeface="Roboto Medium"/>
                <a:ea typeface="Roboto Medium"/>
                <a:cs typeface="Roboto Medium"/>
                <a:sym typeface="Roboto Medium"/>
              </a:rPr>
              <a:t>Esta constancia será emitida electrónicamente y estará disponible para descargar desde su correo electrónico en un formato PDF seguro.</a:t>
            </a:r>
            <a:endParaRPr sz="1200">
              <a:solidFill>
                <a:schemeClr val="dk1"/>
              </a:solidFill>
              <a:latin typeface="Roboto Medium"/>
              <a:ea typeface="Roboto Medium"/>
              <a:cs typeface="Roboto Medium"/>
              <a:sym typeface="Roboto Medium"/>
            </a:endParaRPr>
          </a:p>
          <a:p>
            <a:pPr indent="-304800" lvl="1" marL="914400" rtl="0" algn="just">
              <a:lnSpc>
                <a:spcPct val="115000"/>
              </a:lnSpc>
              <a:spcBef>
                <a:spcPts val="0"/>
              </a:spcBef>
              <a:spcAft>
                <a:spcPts val="0"/>
              </a:spcAft>
              <a:buClr>
                <a:schemeClr val="dk1"/>
              </a:buClr>
              <a:buSzPts val="1200"/>
              <a:buFont typeface="Roboto Medium"/>
              <a:buChar char="○"/>
            </a:pPr>
            <a:r>
              <a:rPr lang="es-419" sz="1200">
                <a:solidFill>
                  <a:schemeClr val="dk1"/>
                </a:solidFill>
                <a:latin typeface="Roboto Medium"/>
                <a:ea typeface="Roboto Medium"/>
                <a:cs typeface="Roboto Medium"/>
                <a:sym typeface="Roboto Medium"/>
              </a:rPr>
              <a:t>Es responsabilidad de cada participante asegurar que la dirección de correo electrónico registrada sea correcta y accesible para recibir la constancia.</a:t>
            </a:r>
            <a:endParaRPr sz="1200">
              <a:solidFill>
                <a:schemeClr val="dk1"/>
              </a:solidFill>
              <a:latin typeface="Roboto Medium"/>
              <a:ea typeface="Roboto Medium"/>
              <a:cs typeface="Roboto Medium"/>
              <a:sym typeface="Roboto Medium"/>
            </a:endParaRPr>
          </a:p>
          <a:p>
            <a:pPr indent="-304800" lvl="1" marL="914400" rtl="0" algn="just">
              <a:lnSpc>
                <a:spcPct val="115000"/>
              </a:lnSpc>
              <a:spcBef>
                <a:spcPts val="0"/>
              </a:spcBef>
              <a:spcAft>
                <a:spcPts val="0"/>
              </a:spcAft>
              <a:buClr>
                <a:schemeClr val="dk1"/>
              </a:buClr>
              <a:buSzPts val="1200"/>
              <a:buFont typeface="Roboto Medium"/>
              <a:buChar char="○"/>
            </a:pPr>
            <a:r>
              <a:rPr lang="es-419" sz="1200">
                <a:solidFill>
                  <a:schemeClr val="dk1"/>
                </a:solidFill>
                <a:latin typeface="Roboto Medium"/>
                <a:ea typeface="Roboto Medium"/>
                <a:cs typeface="Roboto Medium"/>
                <a:sym typeface="Roboto Medium"/>
              </a:rPr>
              <a:t>Las constancias de participación se enviarán a los participantes meritorios a su correo electrónico de registro, directa para descarga dentro de los próximos 07 días hábiles posteriores a la conclusión del curso.</a:t>
            </a:r>
            <a:endParaRPr sz="1300">
              <a:solidFill>
                <a:schemeClr val="dk1"/>
              </a:solidFill>
              <a:latin typeface="Roboto Medium"/>
              <a:ea typeface="Roboto Medium"/>
              <a:cs typeface="Roboto Medium"/>
              <a:sym typeface="Roboto Medium"/>
            </a:endParaRPr>
          </a:p>
        </p:txBody>
      </p:sp>
      <p:sp>
        <p:nvSpPr>
          <p:cNvPr id="262" name="Google Shape;262;p28"/>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g27821da987c_0_12"/>
          <p:cNvPicPr preferRelativeResize="0"/>
          <p:nvPr/>
        </p:nvPicPr>
        <p:blipFill rotWithShape="1">
          <a:blip r:embed="rId3">
            <a:alphaModFix/>
          </a:blip>
          <a:srcRect b="0" l="0" r="0" t="0"/>
          <a:stretch/>
        </p:blipFill>
        <p:spPr>
          <a:xfrm>
            <a:off x="1490300" y="161537"/>
            <a:ext cx="6284401" cy="48204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9"/>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Entrega de resultados y constancias:</a:t>
            </a:r>
            <a:endParaRPr/>
          </a:p>
        </p:txBody>
      </p:sp>
      <p:sp>
        <p:nvSpPr>
          <p:cNvPr id="273" name="Google Shape;273;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SzPts val="1800"/>
              <a:buNone/>
            </a:pPr>
            <a:r>
              <a:rPr lang="es-419" sz="1200">
                <a:solidFill>
                  <a:schemeClr val="dk1"/>
                </a:solidFill>
                <a:latin typeface="Roboto Medium"/>
                <a:ea typeface="Roboto Medium"/>
                <a:cs typeface="Roboto Medium"/>
                <a:sym typeface="Roboto Medium"/>
              </a:rPr>
              <a:t>5.- Revisión y Reclamaciones:</a:t>
            </a:r>
            <a:endParaRPr sz="1200">
              <a:solidFill>
                <a:schemeClr val="dk1"/>
              </a:solidFill>
              <a:latin typeface="Roboto Medium"/>
              <a:ea typeface="Roboto Medium"/>
              <a:cs typeface="Roboto Medium"/>
              <a:sym typeface="Roboto Medium"/>
            </a:endParaRPr>
          </a:p>
          <a:p>
            <a:pPr indent="-304800" lvl="1" marL="914400" rtl="0" algn="just">
              <a:lnSpc>
                <a:spcPct val="115000"/>
              </a:lnSpc>
              <a:spcBef>
                <a:spcPts val="1200"/>
              </a:spcBef>
              <a:spcAft>
                <a:spcPts val="0"/>
              </a:spcAft>
              <a:buClr>
                <a:schemeClr val="dk1"/>
              </a:buClr>
              <a:buSzPts val="1200"/>
              <a:buFont typeface="Roboto Medium"/>
              <a:buChar char="○"/>
            </a:pPr>
            <a:r>
              <a:rPr lang="es-419" sz="1200">
                <a:solidFill>
                  <a:schemeClr val="dk1"/>
                </a:solidFill>
                <a:latin typeface="Roboto Medium"/>
                <a:ea typeface="Roboto Medium"/>
                <a:cs typeface="Roboto Medium"/>
                <a:sym typeface="Roboto Medium"/>
              </a:rPr>
              <a:t>Se establecerá un período de revisión donde los participantes podrán verificar sus resultados y, en caso necesario, presentar reclamaciones sobre la evaluación realizada. Este período estará especificado en las políticas de la plataforma educativa. </a:t>
            </a:r>
            <a:endParaRPr sz="1200">
              <a:solidFill>
                <a:schemeClr val="dk1"/>
              </a:solidFill>
              <a:latin typeface="Roboto Medium"/>
              <a:ea typeface="Roboto Medium"/>
              <a:cs typeface="Roboto Medium"/>
              <a:sym typeface="Roboto Medium"/>
            </a:endParaRPr>
          </a:p>
          <a:p>
            <a:pPr indent="-304800" lvl="1" marL="914400" rtl="0" algn="just">
              <a:lnSpc>
                <a:spcPct val="115000"/>
              </a:lnSpc>
              <a:spcBef>
                <a:spcPts val="0"/>
              </a:spcBef>
              <a:spcAft>
                <a:spcPts val="0"/>
              </a:spcAft>
              <a:buClr>
                <a:schemeClr val="dk1"/>
              </a:buClr>
              <a:buSzPts val="1200"/>
              <a:buFont typeface="Roboto Medium"/>
              <a:buChar char="○"/>
            </a:pPr>
            <a:r>
              <a:rPr lang="es-419" sz="1200">
                <a:solidFill>
                  <a:schemeClr val="dk1"/>
                </a:solidFill>
                <a:latin typeface="Roboto Medium"/>
                <a:ea typeface="Roboto Medium"/>
                <a:cs typeface="Roboto Medium"/>
                <a:sym typeface="Roboto Medium"/>
              </a:rPr>
              <a:t>Las reclamaciones serán revisadas por el equipo de evaluación del curso, quienes responderán de manera oportuna y transparente a cada solicitud.</a:t>
            </a:r>
            <a:endParaRPr sz="1200">
              <a:solidFill>
                <a:schemeClr val="dk1"/>
              </a:solidFill>
              <a:latin typeface="Roboto Medium"/>
              <a:ea typeface="Roboto Medium"/>
              <a:cs typeface="Roboto Medium"/>
              <a:sym typeface="Roboto Medium"/>
            </a:endParaRPr>
          </a:p>
          <a:p>
            <a:pPr indent="0" lvl="0" marL="0" rtl="0" algn="just">
              <a:lnSpc>
                <a:spcPct val="115000"/>
              </a:lnSpc>
              <a:spcBef>
                <a:spcPts val="1200"/>
              </a:spcBef>
              <a:spcAft>
                <a:spcPts val="0"/>
              </a:spcAft>
              <a:buSzPts val="1800"/>
              <a:buNone/>
            </a:pPr>
            <a:r>
              <a:rPr lang="es-419" sz="1200">
                <a:solidFill>
                  <a:schemeClr val="dk1"/>
                </a:solidFill>
                <a:latin typeface="Roboto Medium"/>
                <a:ea typeface="Roboto Medium"/>
                <a:cs typeface="Roboto Medium"/>
                <a:sym typeface="Roboto Medium"/>
              </a:rPr>
              <a:t>6.- Actualización de Información:</a:t>
            </a:r>
            <a:endParaRPr sz="1200">
              <a:solidFill>
                <a:schemeClr val="dk1"/>
              </a:solidFill>
              <a:latin typeface="Roboto Medium"/>
              <a:ea typeface="Roboto Medium"/>
              <a:cs typeface="Roboto Medium"/>
              <a:sym typeface="Roboto Medium"/>
            </a:endParaRPr>
          </a:p>
          <a:p>
            <a:pPr indent="-304800" lvl="1" marL="914400" rtl="0" algn="just">
              <a:lnSpc>
                <a:spcPct val="115000"/>
              </a:lnSpc>
              <a:spcBef>
                <a:spcPts val="1200"/>
              </a:spcBef>
              <a:spcAft>
                <a:spcPts val="0"/>
              </a:spcAft>
              <a:buClr>
                <a:schemeClr val="dk1"/>
              </a:buClr>
              <a:buSzPts val="1200"/>
              <a:buFont typeface="Roboto Medium"/>
              <a:buChar char="○"/>
            </a:pPr>
            <a:r>
              <a:rPr lang="es-419" sz="1200">
                <a:solidFill>
                  <a:schemeClr val="dk1"/>
                </a:solidFill>
                <a:latin typeface="Roboto Medium"/>
                <a:ea typeface="Roboto Medium"/>
                <a:cs typeface="Roboto Medium"/>
                <a:sym typeface="Roboto Medium"/>
              </a:rPr>
              <a:t>Es responsabilidad del participante asegurarse de que su información personal esté actualizada en la plataforma educativa, especialmente los datos necesarios para la emisión correcta de la constancia (nombre completo, correo electrónico, etc.).</a:t>
            </a:r>
            <a:endParaRPr sz="1300">
              <a:solidFill>
                <a:schemeClr val="dk1"/>
              </a:solidFill>
              <a:latin typeface="Roboto Medium"/>
              <a:ea typeface="Roboto Medium"/>
              <a:cs typeface="Roboto Medium"/>
              <a:sym typeface="Roboto Medium"/>
            </a:endParaRPr>
          </a:p>
        </p:txBody>
      </p:sp>
      <p:sp>
        <p:nvSpPr>
          <p:cNvPr id="274" name="Google Shape;274;p29"/>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¡Bienvenido!</a:t>
            </a:r>
            <a:endParaRPr/>
          </a:p>
        </p:txBody>
      </p:sp>
      <p:sp>
        <p:nvSpPr>
          <p:cNvPr id="76" name="Google Shape;76;p3"/>
          <p:cNvSpPr txBox="1"/>
          <p:nvPr>
            <p:ph idx="1" type="body"/>
          </p:nvPr>
        </p:nvSpPr>
        <p:spPr>
          <a:xfrm>
            <a:off x="387900" y="1292300"/>
            <a:ext cx="8368200" cy="3276300"/>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0"/>
              </a:spcBef>
              <a:spcAft>
                <a:spcPts val="0"/>
              </a:spcAft>
              <a:buSzPts val="1018"/>
              <a:buNone/>
            </a:pPr>
            <a:r>
              <a:rPr lang="es-419" sz="1502">
                <a:solidFill>
                  <a:schemeClr val="dk1"/>
                </a:solidFill>
              </a:rPr>
              <a:t>Es un gusto darte la bienvenida al curso </a:t>
            </a:r>
            <a:r>
              <a:rPr b="1" lang="es-419" sz="1502">
                <a:solidFill>
                  <a:schemeClr val="dk1"/>
                </a:solidFill>
              </a:rPr>
              <a:t>"Introducción al Mundo del Mezcal"</a:t>
            </a:r>
            <a:r>
              <a:rPr lang="es-419" sz="1502">
                <a:solidFill>
                  <a:schemeClr val="dk1"/>
                </a:solidFill>
              </a:rPr>
              <a:t>. Durante la próxima semana, nos adentraremos juntos en el fascinante mundo de esta bebida emblemática de México.</a:t>
            </a:r>
            <a:endParaRPr sz="1502">
              <a:solidFill>
                <a:schemeClr val="dk1"/>
              </a:solidFill>
            </a:endParaRPr>
          </a:p>
          <a:p>
            <a:pPr indent="0" lvl="0" marL="0" rtl="0" algn="just">
              <a:lnSpc>
                <a:spcPct val="90000"/>
              </a:lnSpc>
              <a:spcBef>
                <a:spcPts val="0"/>
              </a:spcBef>
              <a:spcAft>
                <a:spcPts val="0"/>
              </a:spcAft>
              <a:buSzPts val="1018"/>
              <a:buNone/>
            </a:pPr>
            <a:r>
              <a:t/>
            </a:r>
            <a:endParaRPr sz="1502">
              <a:solidFill>
                <a:schemeClr val="dk1"/>
              </a:solidFill>
            </a:endParaRPr>
          </a:p>
          <a:p>
            <a:pPr indent="0" lvl="0" marL="0" rtl="0" algn="just">
              <a:lnSpc>
                <a:spcPct val="90000"/>
              </a:lnSpc>
              <a:spcBef>
                <a:spcPts val="0"/>
              </a:spcBef>
              <a:spcAft>
                <a:spcPts val="0"/>
              </a:spcAft>
              <a:buSzPts val="1018"/>
              <a:buNone/>
            </a:pPr>
            <a:r>
              <a:rPr lang="es-419" sz="1502">
                <a:solidFill>
                  <a:schemeClr val="dk1"/>
                </a:solidFill>
              </a:rPr>
              <a:t>Durante este curso, exploraremos las raíces históricas del mezcal hasta su relevancia contemporánea. Estamos seguros de que este viaje educativo será enriquecedor y revelador para todos los participantes.</a:t>
            </a:r>
            <a:endParaRPr sz="1502">
              <a:solidFill>
                <a:schemeClr val="dk1"/>
              </a:solidFill>
            </a:endParaRPr>
          </a:p>
          <a:p>
            <a:pPr indent="0" lvl="0" marL="0" rtl="0" algn="just">
              <a:lnSpc>
                <a:spcPct val="90000"/>
              </a:lnSpc>
              <a:spcBef>
                <a:spcPts val="0"/>
              </a:spcBef>
              <a:spcAft>
                <a:spcPts val="0"/>
              </a:spcAft>
              <a:buSzPts val="1018"/>
              <a:buNone/>
            </a:pPr>
            <a:r>
              <a:t/>
            </a:r>
            <a:endParaRPr sz="1502">
              <a:solidFill>
                <a:schemeClr val="dk1"/>
              </a:solidFill>
            </a:endParaRPr>
          </a:p>
          <a:p>
            <a:pPr indent="0" lvl="0" marL="0" rtl="0" algn="just">
              <a:lnSpc>
                <a:spcPct val="90000"/>
              </a:lnSpc>
              <a:spcBef>
                <a:spcPts val="0"/>
              </a:spcBef>
              <a:spcAft>
                <a:spcPts val="0"/>
              </a:spcAft>
              <a:buSzPts val="1018"/>
              <a:buNone/>
            </a:pPr>
            <a:r>
              <a:rPr lang="es-419" sz="1502">
                <a:solidFill>
                  <a:schemeClr val="dk1"/>
                </a:solidFill>
              </a:rPr>
              <a:t>Estaremos a tus órdenes durante todo el curso para resolver cualquier duda o inquietud que puedas tener. Esperamos que disfrutes de cada momento de aprendizaje y que al finalizar el curso te sientas más seguro, inspirado y preparado para aplicar tus conocimientos de manera profesional y ética en el ámbito del mezcal.</a:t>
            </a:r>
            <a:endParaRPr sz="1502">
              <a:solidFill>
                <a:schemeClr val="dk1"/>
              </a:solidFill>
            </a:endParaRPr>
          </a:p>
          <a:p>
            <a:pPr indent="0" lvl="0" marL="0" rtl="0" algn="just">
              <a:lnSpc>
                <a:spcPct val="90000"/>
              </a:lnSpc>
              <a:spcBef>
                <a:spcPts val="0"/>
              </a:spcBef>
              <a:spcAft>
                <a:spcPts val="0"/>
              </a:spcAft>
              <a:buSzPts val="1018"/>
              <a:buNone/>
            </a:pPr>
            <a:r>
              <a:t/>
            </a:r>
            <a:endParaRPr sz="1502">
              <a:solidFill>
                <a:schemeClr val="dk1"/>
              </a:solidFill>
            </a:endParaRPr>
          </a:p>
          <a:p>
            <a:pPr indent="0" lvl="0" marL="0" rtl="0" algn="just">
              <a:lnSpc>
                <a:spcPct val="90000"/>
              </a:lnSpc>
              <a:spcBef>
                <a:spcPts val="0"/>
              </a:spcBef>
              <a:spcAft>
                <a:spcPts val="0"/>
              </a:spcAft>
              <a:buSzPts val="1018"/>
              <a:buNone/>
            </a:pPr>
            <a:r>
              <a:rPr lang="es-419" sz="1502">
                <a:solidFill>
                  <a:schemeClr val="dk1"/>
                </a:solidFill>
              </a:rPr>
              <a:t>¡Bienvenido y disfruta del curso!</a:t>
            </a:r>
            <a:endParaRPr sz="1502">
              <a:solidFill>
                <a:schemeClr val="dk1"/>
              </a:solidFill>
            </a:endParaRPr>
          </a:p>
          <a:p>
            <a:pPr indent="0" lvl="0" marL="0" rtl="0" algn="l">
              <a:lnSpc>
                <a:spcPct val="105000"/>
              </a:lnSpc>
              <a:spcBef>
                <a:spcPts val="0"/>
              </a:spcBef>
              <a:spcAft>
                <a:spcPts val="1200"/>
              </a:spcAft>
              <a:buSzPts val="1018"/>
              <a:buNone/>
            </a:pPr>
            <a:r>
              <a:t/>
            </a:r>
            <a:endParaRPr sz="1202">
              <a:latin typeface="Century Gothic"/>
              <a:ea typeface="Century Gothic"/>
              <a:cs typeface="Century Gothic"/>
              <a:sym typeface="Century Gothic"/>
            </a:endParaRPr>
          </a:p>
        </p:txBody>
      </p:sp>
      <p:sp>
        <p:nvSpPr>
          <p:cNvPr id="77" name="Google Shape;77;p3"/>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0"/>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Entrega de resultados y constancias:</a:t>
            </a:r>
            <a:endParaRPr/>
          </a:p>
        </p:txBody>
      </p:sp>
      <p:sp>
        <p:nvSpPr>
          <p:cNvPr id="280" name="Google Shape;280;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SzPts val="1800"/>
              <a:buNone/>
            </a:pPr>
            <a:r>
              <a:rPr lang="es-419" sz="1200">
                <a:solidFill>
                  <a:schemeClr val="dk1"/>
                </a:solidFill>
                <a:latin typeface="Roboto Medium"/>
                <a:ea typeface="Roboto Medium"/>
                <a:cs typeface="Roboto Medium"/>
                <a:sym typeface="Roboto Medium"/>
              </a:rPr>
              <a:t>7.- Disponibilidad de Soporte:</a:t>
            </a:r>
            <a:endParaRPr sz="1200">
              <a:solidFill>
                <a:schemeClr val="dk1"/>
              </a:solidFill>
              <a:latin typeface="Roboto Medium"/>
              <a:ea typeface="Roboto Medium"/>
              <a:cs typeface="Roboto Medium"/>
              <a:sym typeface="Roboto Medium"/>
            </a:endParaRPr>
          </a:p>
          <a:p>
            <a:pPr indent="-304800" lvl="1" marL="914400" rtl="0" algn="just">
              <a:lnSpc>
                <a:spcPct val="115000"/>
              </a:lnSpc>
              <a:spcBef>
                <a:spcPts val="1200"/>
              </a:spcBef>
              <a:spcAft>
                <a:spcPts val="0"/>
              </a:spcAft>
              <a:buClr>
                <a:schemeClr val="dk1"/>
              </a:buClr>
              <a:buSzPts val="1200"/>
              <a:buFont typeface="Roboto Medium"/>
              <a:buChar char="○"/>
            </a:pPr>
            <a:r>
              <a:rPr lang="es-419" sz="1200">
                <a:solidFill>
                  <a:schemeClr val="dk1"/>
                </a:solidFill>
                <a:latin typeface="Roboto Medium"/>
                <a:ea typeface="Roboto Medium"/>
                <a:cs typeface="Roboto Medium"/>
                <a:sym typeface="Roboto Medium"/>
              </a:rPr>
              <a:t>Para cualquier duda adicional sobre la entrega de resultados, la obtención de constancias o cualquier otro aspecto relacionado con el curso, los participantes pueden contactar al servicio de soporte técnico de la plataforma, que estará disponible para asistirte durante todo el proceso al correo: </a:t>
            </a:r>
            <a:r>
              <a:rPr b="1" lang="es-419" sz="1200" u="sng">
                <a:solidFill>
                  <a:schemeClr val="dk1"/>
                </a:solidFill>
                <a:latin typeface="Roboto"/>
                <a:ea typeface="Roboto"/>
                <a:cs typeface="Roboto"/>
                <a:sym typeface="Roboto"/>
                <a:hlinkClick r:id="rId3">
                  <a:extLst>
                    <a:ext uri="{A12FA001-AC4F-418D-AE19-62706E023703}">
                      <ahyp:hlinkClr val="tx"/>
                    </a:ext>
                  </a:extLst>
                </a:hlinkClick>
              </a:rPr>
              <a:t>academia@mezcal.org.mx</a:t>
            </a:r>
            <a:r>
              <a:rPr b="1" lang="es-419" sz="1200">
                <a:solidFill>
                  <a:schemeClr val="dk1"/>
                </a:solidFill>
                <a:latin typeface="Roboto"/>
                <a:ea typeface="Roboto"/>
                <a:cs typeface="Roboto"/>
                <a:sym typeface="Roboto"/>
              </a:rPr>
              <a:t>.</a:t>
            </a:r>
            <a:endParaRPr b="1" sz="1200">
              <a:solidFill>
                <a:schemeClr val="dk1"/>
              </a:solidFill>
              <a:latin typeface="Roboto"/>
              <a:ea typeface="Roboto"/>
              <a:cs typeface="Roboto"/>
              <a:sym typeface="Roboto"/>
            </a:endParaRPr>
          </a:p>
          <a:p>
            <a:pPr indent="0" lvl="0" marL="0" rtl="0" algn="just">
              <a:lnSpc>
                <a:spcPct val="115000"/>
              </a:lnSpc>
              <a:spcBef>
                <a:spcPts val="1200"/>
              </a:spcBef>
              <a:spcAft>
                <a:spcPts val="0"/>
              </a:spcAft>
              <a:buSzPts val="1800"/>
              <a:buNone/>
            </a:pPr>
            <a:r>
              <a:rPr lang="es-419" sz="1200">
                <a:solidFill>
                  <a:schemeClr val="dk1"/>
                </a:solidFill>
                <a:latin typeface="Roboto Medium"/>
                <a:ea typeface="Roboto Medium"/>
                <a:cs typeface="Roboto Medium"/>
                <a:sym typeface="Roboto Medium"/>
              </a:rPr>
              <a:t>Este proceso asegura una gestión clara y eficiente de la entrega de resultados y constancias para los participantes del curso "Introducción al mundo del mezcal", garantizando transparencia, validez y reconocimiento adecuados del aprendizaje adquirido en este campo especializado.</a:t>
            </a:r>
            <a:endParaRPr sz="1200">
              <a:solidFill>
                <a:schemeClr val="dk1"/>
              </a:solidFill>
              <a:latin typeface="Roboto Medium"/>
              <a:ea typeface="Roboto Medium"/>
              <a:cs typeface="Roboto Medium"/>
              <a:sym typeface="Roboto Medium"/>
            </a:endParaRPr>
          </a:p>
          <a:p>
            <a:pPr indent="0" lvl="0" marL="0" rtl="0" algn="just">
              <a:lnSpc>
                <a:spcPct val="100000"/>
              </a:lnSpc>
              <a:spcBef>
                <a:spcPts val="1200"/>
              </a:spcBef>
              <a:spcAft>
                <a:spcPts val="0"/>
              </a:spcAft>
              <a:buSzPts val="1800"/>
              <a:buNone/>
            </a:pPr>
            <a:r>
              <a:t/>
            </a:r>
            <a:endParaRPr sz="1100">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t/>
            </a:r>
            <a:endParaRPr sz="1100">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t/>
            </a:r>
            <a:endParaRPr sz="1200">
              <a:latin typeface="Roboto Medium"/>
              <a:ea typeface="Roboto Medium"/>
              <a:cs typeface="Roboto Medium"/>
              <a:sym typeface="Roboto Medium"/>
            </a:endParaRPr>
          </a:p>
          <a:p>
            <a:pPr indent="0" lvl="0" marL="0" rtl="0" algn="just">
              <a:lnSpc>
                <a:spcPct val="100000"/>
              </a:lnSpc>
              <a:spcBef>
                <a:spcPts val="40"/>
              </a:spcBef>
              <a:spcAft>
                <a:spcPts val="0"/>
              </a:spcAft>
              <a:buSzPts val="1800"/>
              <a:buNone/>
            </a:pPr>
            <a:r>
              <a:t/>
            </a:r>
            <a:endParaRPr sz="1200">
              <a:latin typeface="Roboto Medium"/>
              <a:ea typeface="Roboto Medium"/>
              <a:cs typeface="Roboto Medium"/>
              <a:sym typeface="Roboto Medium"/>
            </a:endParaRPr>
          </a:p>
        </p:txBody>
      </p:sp>
      <p:sp>
        <p:nvSpPr>
          <p:cNvPr id="281" name="Google Shape;281;p30"/>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1"/>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8.- Referencias bibliográficas:</a:t>
            </a:r>
            <a:endParaRPr/>
          </a:p>
        </p:txBody>
      </p:sp>
      <p:sp>
        <p:nvSpPr>
          <p:cNvPr id="287" name="Google Shape;287;p31"/>
          <p:cNvSpPr txBox="1"/>
          <p:nvPr>
            <p:ph idx="1" type="body"/>
          </p:nvPr>
        </p:nvSpPr>
        <p:spPr>
          <a:xfrm>
            <a:off x="387900" y="927775"/>
            <a:ext cx="8368200" cy="318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A continuación presentamos las diversas fuentes y referencias bibliográficas, enfocadas en los temas de historia y origen del mezcal, denominaciones de origen de destilados mexicanos y la denominación de origen mezcal, utilizadas como fuentes de consulta e información para el desarrollo del presente curso:</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1.- Casas, E., &amp; Caballero, J. (1996). Diversidad, distribución y conservación de las especies del género Agave (Agavaceae) en México. *Acta Botanica Mexicana*, 35, 1-44.</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2.- Gómez-Pompa, A., &amp; Kaus, A. (1999). Taming the wilderness myth. *BioScience*, 49(1), 19-27.</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3.- Valenzuela-Zapata, A. G., &amp; Nabhan, G. P. (2004). *Tequila: A natural and cultural history*. University of Arizona Press.</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4.- Moreno, L. A., &amp; Cabrera, M. (1991). Las plantas en la cultura y la economía de México prehispánico. *Cuadernos de la Casa Chata*, 1991(188), 3-11.</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5.- Mata, J., &amp; Espinosa, D. (2003). El maguey y el pulque en el México prehispánico. *Arqueología Mexicana*, 11(63), 24-29.</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6.- Peñafiel, A. (2005). Los inicios de la viticultura y la producción de vinos en México. *Arqueología Mexicana*, 13(75), 44-51.</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7.- Lappe, M. A., Collins, J., &amp; Rosset, P. (1998). *World hunger: Twelve myths*. Grove Press.</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8.- Ortiz, J. (2014). *The discovery of America and other myths*. University of New Mexico Press.</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9.- Rappaport, J. (1999). *Ritual y religión en la formación de la humanidad*. Fondo de Cultura Económica.</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10.- Díaz del Castillo, B. (2005). *Historia verdadera de la conquista de la Nueva España*. Porrúa.</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11.- Chávez, A., &amp; Albores, A. (2014). El renacimiento del mezcal: economía, cultura y tradición. *Revista de Estudios Regionales*, 98, 73-88.</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12.- Wiggins, S., &amp; Ruefle, R. (1998). *The Mexican phoenix: Our cultural myths and legends*. Greenhaven Press.</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13.- Young, R. M. (2012). *The Mexican challenge: Current policy issues in Mexico and the role of the United States*. Stanford University Press.</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14.- Zubiran, M. (2002). *The conquerors: Mexico in the era of Cortés and Moctezuma*. University of California Press.</a:t>
            </a:r>
            <a:endParaRPr sz="1200">
              <a:solidFill>
                <a:schemeClr val="dk1"/>
              </a:solidFill>
              <a:latin typeface="Roboto Medium"/>
              <a:ea typeface="Roboto Medium"/>
              <a:cs typeface="Roboto Medium"/>
              <a:sym typeface="Roboto Medium"/>
            </a:endParaRPr>
          </a:p>
        </p:txBody>
      </p:sp>
      <p:sp>
        <p:nvSpPr>
          <p:cNvPr id="288" name="Google Shape;288;p31"/>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2"/>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Referencias bibliográficas:</a:t>
            </a:r>
            <a:endParaRPr/>
          </a:p>
        </p:txBody>
      </p:sp>
      <p:sp>
        <p:nvSpPr>
          <p:cNvPr id="294" name="Google Shape;294;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15.- Moreno, L. A., &amp; Cabrera, M. (1991). El pulque en el México prehispánico. *Cuadernos de la Casa Chata*, 1991(188), 45-52.</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16.- Instituto Mexicano de la Propiedad Industrial (IMPI). (2019). Las denominaciones de origen en México: concepto y regulación. Recuperado de https://www.gob.mx/impi</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17.- Food and Agriculture Organization of the United Nations. (1995). The challenge of change in EU business associations. OECD Publishing.</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18.- Gibbons, M. (1998). *Information systems: What every business student needs to know*. Palgrave Macmillan.</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19.- United Nations Conference on Trade and Development. (1995). *World investment report 1995: Transnational corporations and competition policy*. UNCTAD.</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20.- World Intellectual Property Organization. (2018). The Madrid System for the international registration of marks. Recuperado de https://www.wipo.int/madrid</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21.- Cruz, A. (2008). Denominaciones de origen de bebidas espirituosas en México. *Revista de Derecho Privado*, 12(2), 45-60.</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22.- Ramírez, J., &amp; Leticia, L. (2005). La protección de las denominaciones de origen en el marco de la globalización. *Estudios Socio-Jurídicos*, 7(2), 45-63.</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23.- Hernández, M., &amp; Gómez, M. (2010). La protección de las denominaciones de origen: elementos para su evaluación. *Revista Chilena de Derecho*, 37(3), 321-335.</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24.- World Trade Organization. (2007). *Trade policy review: Mexico*. WTO.</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25.- Instituto Nacional de Denominaciones de Origen (INDO). (2002). Registro de denominaciones de origen protegidas en México. Recuperado de https://www.economia-noms.gob.mx</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26.- Secretaría de Economía. (2016). Norma Oficial Mexicana NOM-070-SCFI-1994, Bebidas alcohólicas-Mezcal-Especificaciones. Recuperado de https://www.economia-noms.gob.mx</a:t>
            </a:r>
            <a:endParaRPr sz="1200">
              <a:solidFill>
                <a:schemeClr val="dk1"/>
              </a:solidFill>
              <a:latin typeface="Roboto Medium"/>
              <a:ea typeface="Roboto Medium"/>
              <a:cs typeface="Roboto Medium"/>
              <a:sym typeface="Roboto Medium"/>
            </a:endParaRPr>
          </a:p>
        </p:txBody>
      </p:sp>
      <p:sp>
        <p:nvSpPr>
          <p:cNvPr id="295" name="Google Shape;295;p32"/>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3"/>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Referencias bibliográficas:</a:t>
            </a:r>
            <a:endParaRPr/>
          </a:p>
        </p:txBody>
      </p:sp>
      <p:sp>
        <p:nvSpPr>
          <p:cNvPr id="301" name="Google Shape;301;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27.- White, L. (1997). The comforts of home: Prostitution in colonial Nairobi. University of Chicago Press.</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28.- United Nations Conference on Trade and Development. (1995). World investment report 1995: Transnational corporations and competition policy. UNCTAD.</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29.- World Health Organization. (2001). The World health report 2001: Mental health: New understanding, new hope. WHO.</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30.- Food and Agriculture Organization of the United Nations. (1995). The challenge of change in EU business associations. OECD Publishing.</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31.- Griggs, L. E. (2009). El impacto ambiental de la producción de mezcal en México. *Revista de Geografía Agrícola*, 7(1), 112-125.</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32.- World Trade Organization. (2007). Trade policy review: Mexico. WTO.</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33.- Polakoff, M. B. (1996). Combat sports in the ancient world: Competition, violence, and culture. Yale University Press.</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34.- World Intellectual Property Organization. (2018). The Madrid System for the international registration of marks. Recuperado de https://www.wipo.int/madrid</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s-419" sz="1000">
                <a:solidFill>
                  <a:schemeClr val="dk1"/>
                </a:solidFill>
                <a:latin typeface="Century Gothic"/>
                <a:ea typeface="Century Gothic"/>
                <a:cs typeface="Century Gothic"/>
                <a:sym typeface="Century Gothic"/>
              </a:rPr>
              <a:t>35.- Organization for Economic Co-operation and Development. (2002). Environmental policy and competitiveness in the global economy. OECD Publishing.</a:t>
            </a:r>
            <a:endParaRPr sz="1000">
              <a:solidFill>
                <a:schemeClr val="dk1"/>
              </a:solidFill>
              <a:latin typeface="Century Gothic"/>
              <a:ea typeface="Century Gothic"/>
              <a:cs typeface="Century Gothic"/>
              <a:sym typeface="Century Gothic"/>
            </a:endParaRPr>
          </a:p>
          <a:p>
            <a:pPr indent="0" lvl="0" marL="0" rtl="0" algn="just">
              <a:lnSpc>
                <a:spcPct val="115000"/>
              </a:lnSpc>
              <a:spcBef>
                <a:spcPts val="1200"/>
              </a:spcBef>
              <a:spcAft>
                <a:spcPts val="0"/>
              </a:spcAft>
              <a:buSzPts val="1800"/>
              <a:buNone/>
            </a:pPr>
            <a:r>
              <a:t/>
            </a:r>
            <a:endParaRPr sz="1100">
              <a:latin typeface="Roboto Medium"/>
              <a:ea typeface="Roboto Medium"/>
              <a:cs typeface="Roboto Medium"/>
              <a:sym typeface="Roboto Medium"/>
            </a:endParaRPr>
          </a:p>
          <a:p>
            <a:pPr indent="0" lvl="0" marL="0" rtl="0" algn="just">
              <a:lnSpc>
                <a:spcPct val="100000"/>
              </a:lnSpc>
              <a:spcBef>
                <a:spcPts val="1200"/>
              </a:spcBef>
              <a:spcAft>
                <a:spcPts val="0"/>
              </a:spcAft>
              <a:buSzPts val="1800"/>
              <a:buNone/>
            </a:pPr>
            <a:r>
              <a:t/>
            </a:r>
            <a:endParaRPr sz="1100">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t/>
            </a:r>
            <a:endParaRPr sz="1100">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t/>
            </a:r>
            <a:endParaRPr sz="1200">
              <a:latin typeface="Roboto Medium"/>
              <a:ea typeface="Roboto Medium"/>
              <a:cs typeface="Roboto Medium"/>
              <a:sym typeface="Roboto Medium"/>
            </a:endParaRPr>
          </a:p>
          <a:p>
            <a:pPr indent="0" lvl="0" marL="0" rtl="0" algn="just">
              <a:lnSpc>
                <a:spcPct val="100000"/>
              </a:lnSpc>
              <a:spcBef>
                <a:spcPts val="40"/>
              </a:spcBef>
              <a:spcAft>
                <a:spcPts val="0"/>
              </a:spcAft>
              <a:buSzPts val="1800"/>
              <a:buNone/>
            </a:pPr>
            <a:r>
              <a:t/>
            </a:r>
            <a:endParaRPr sz="1200">
              <a:latin typeface="Roboto Medium"/>
              <a:ea typeface="Roboto Medium"/>
              <a:cs typeface="Roboto Medium"/>
              <a:sym typeface="Roboto Medium"/>
            </a:endParaRPr>
          </a:p>
        </p:txBody>
      </p:sp>
      <p:sp>
        <p:nvSpPr>
          <p:cNvPr id="302" name="Google Shape;302;p33"/>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4"/>
          <p:cNvSpPr txBox="1"/>
          <p:nvPr>
            <p:ph type="title"/>
          </p:nvPr>
        </p:nvSpPr>
        <p:spPr>
          <a:xfrm>
            <a:off x="671250" y="1607850"/>
            <a:ext cx="7852200" cy="8610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333"/>
              <a:buNone/>
            </a:pPr>
            <a:r>
              <a:rPr lang="es-419"/>
              <a:t>¡GRACIAS!</a:t>
            </a:r>
            <a:endParaRPr/>
          </a:p>
        </p:txBody>
      </p:sp>
      <p:sp>
        <p:nvSpPr>
          <p:cNvPr id="308" name="Google Shape;308;p34"/>
          <p:cNvSpPr txBox="1"/>
          <p:nvPr/>
        </p:nvSpPr>
        <p:spPr>
          <a:xfrm>
            <a:off x="2028575" y="2566075"/>
            <a:ext cx="5097300" cy="57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419" sz="1800" u="none" cap="none" strike="noStrike">
                <a:solidFill>
                  <a:schemeClr val="dk1"/>
                </a:solidFill>
                <a:latin typeface="Roboto"/>
                <a:ea typeface="Roboto"/>
                <a:cs typeface="Roboto"/>
                <a:sym typeface="Roboto"/>
              </a:rPr>
              <a:t>www.academia.mezcal.org.mx</a:t>
            </a:r>
            <a:endParaRPr b="0" i="0" sz="1800" u="none" cap="none" strike="noStrike">
              <a:solidFill>
                <a:schemeClr val="dk1"/>
              </a:solidFill>
              <a:latin typeface="Roboto"/>
              <a:ea typeface="Roboto"/>
              <a:cs typeface="Roboto"/>
              <a:sym typeface="Roboto"/>
            </a:endParaRPr>
          </a:p>
        </p:txBody>
      </p:sp>
      <p:pic>
        <p:nvPicPr>
          <p:cNvPr id="309" name="Google Shape;309;p34"/>
          <p:cNvPicPr preferRelativeResize="0"/>
          <p:nvPr/>
        </p:nvPicPr>
        <p:blipFill rotWithShape="1">
          <a:blip r:embed="rId3">
            <a:alphaModFix/>
          </a:blip>
          <a:srcRect b="0" l="0" r="0" t="0"/>
          <a:stretch/>
        </p:blipFill>
        <p:spPr>
          <a:xfrm>
            <a:off x="3845475" y="4649250"/>
            <a:ext cx="1503752" cy="167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type="title"/>
          </p:nvPr>
        </p:nvSpPr>
        <p:spPr>
          <a:xfrm>
            <a:off x="265500" y="1718250"/>
            <a:ext cx="4045200" cy="1707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800"/>
              <a:buNone/>
            </a:pPr>
            <a:r>
              <a:rPr lang="es-419"/>
              <a:t>Índice:</a:t>
            </a:r>
            <a:endParaRPr/>
          </a:p>
        </p:txBody>
      </p:sp>
      <p:sp>
        <p:nvSpPr>
          <p:cNvPr id="83" name="Google Shape;83;p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s-419"/>
              <a:t>1.- Introducción.</a:t>
            </a:r>
            <a:endParaRPr/>
          </a:p>
          <a:p>
            <a:pPr indent="-342900" lvl="0" marL="457200" rtl="0" algn="l">
              <a:lnSpc>
                <a:spcPct val="115000"/>
              </a:lnSpc>
              <a:spcBef>
                <a:spcPts val="0"/>
              </a:spcBef>
              <a:spcAft>
                <a:spcPts val="0"/>
              </a:spcAft>
              <a:buSzPts val="1800"/>
              <a:buChar char="●"/>
            </a:pPr>
            <a:r>
              <a:rPr lang="es-419"/>
              <a:t>2.- Objetivo general del curso.</a:t>
            </a:r>
            <a:endParaRPr/>
          </a:p>
          <a:p>
            <a:pPr indent="-342900" lvl="0" marL="457200" rtl="0" algn="l">
              <a:lnSpc>
                <a:spcPct val="115000"/>
              </a:lnSpc>
              <a:spcBef>
                <a:spcPts val="0"/>
              </a:spcBef>
              <a:spcAft>
                <a:spcPts val="0"/>
              </a:spcAft>
              <a:buSzPts val="1800"/>
              <a:buChar char="●"/>
            </a:pPr>
            <a:r>
              <a:rPr lang="es-419"/>
              <a:t>3.- Contenido temático y objetivos particulares.</a:t>
            </a:r>
            <a:endParaRPr/>
          </a:p>
          <a:p>
            <a:pPr indent="-342900" lvl="0" marL="457200" rtl="0" algn="l">
              <a:lnSpc>
                <a:spcPct val="115000"/>
              </a:lnSpc>
              <a:spcBef>
                <a:spcPts val="0"/>
              </a:spcBef>
              <a:spcAft>
                <a:spcPts val="0"/>
              </a:spcAft>
              <a:buSzPts val="1800"/>
              <a:buChar char="●"/>
            </a:pPr>
            <a:r>
              <a:rPr lang="es-419"/>
              <a:t>4.- Contenidos del curso.</a:t>
            </a:r>
            <a:endParaRPr/>
          </a:p>
          <a:p>
            <a:pPr indent="-342900" lvl="0" marL="457200" rtl="0" algn="l">
              <a:lnSpc>
                <a:spcPct val="115000"/>
              </a:lnSpc>
              <a:spcBef>
                <a:spcPts val="0"/>
              </a:spcBef>
              <a:spcAft>
                <a:spcPts val="0"/>
              </a:spcAft>
              <a:buSzPts val="1800"/>
              <a:buChar char="●"/>
            </a:pPr>
            <a:r>
              <a:rPr lang="es-419"/>
              <a:t>5.- Plataforma educativa.</a:t>
            </a:r>
            <a:endParaRPr/>
          </a:p>
          <a:p>
            <a:pPr indent="-342900" lvl="0" marL="457200" rtl="0" algn="l">
              <a:lnSpc>
                <a:spcPct val="115000"/>
              </a:lnSpc>
              <a:spcBef>
                <a:spcPts val="0"/>
              </a:spcBef>
              <a:spcAft>
                <a:spcPts val="0"/>
              </a:spcAft>
              <a:buSzPts val="1800"/>
              <a:buChar char="●"/>
            </a:pPr>
            <a:r>
              <a:rPr lang="es-419"/>
              <a:t>6.- Métodos de evaluación.</a:t>
            </a:r>
            <a:endParaRPr/>
          </a:p>
          <a:p>
            <a:pPr indent="-342900" lvl="0" marL="457200" rtl="0" algn="l">
              <a:lnSpc>
                <a:spcPct val="115000"/>
              </a:lnSpc>
              <a:spcBef>
                <a:spcPts val="0"/>
              </a:spcBef>
              <a:spcAft>
                <a:spcPts val="0"/>
              </a:spcAft>
              <a:buSzPts val="1800"/>
              <a:buChar char="●"/>
            </a:pPr>
            <a:r>
              <a:rPr lang="es-419"/>
              <a:t>7.- Entrega de resultados y constancias.</a:t>
            </a:r>
            <a:endParaRPr/>
          </a:p>
          <a:p>
            <a:pPr indent="-342900" lvl="0" marL="457200" rtl="0" algn="l">
              <a:lnSpc>
                <a:spcPct val="115000"/>
              </a:lnSpc>
              <a:spcBef>
                <a:spcPts val="0"/>
              </a:spcBef>
              <a:spcAft>
                <a:spcPts val="0"/>
              </a:spcAft>
              <a:buSzPts val="1800"/>
              <a:buChar char="●"/>
            </a:pPr>
            <a:r>
              <a:rPr lang="es-419"/>
              <a:t>8.- Referencias y fuentes bibliográficas.</a:t>
            </a:r>
            <a:endParaRPr/>
          </a:p>
        </p:txBody>
      </p:sp>
      <p:sp>
        <p:nvSpPr>
          <p:cNvPr id="84" name="Google Shape;84;p4"/>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t>
            </a:r>
            <a:r>
              <a:rPr b="0" i="0" lang="es-419" sz="1200" u="none" cap="none" strike="noStrike">
                <a:solidFill>
                  <a:schemeClr val="lt1"/>
                </a:solidFill>
                <a:latin typeface="Roboto"/>
                <a:ea typeface="Roboto"/>
                <a:cs typeface="Roboto"/>
                <a:sym typeface="Roboto"/>
              </a:rPr>
              <a:t>a.mezcal.org.mx</a:t>
            </a:r>
            <a:endParaRPr b="0" i="0" sz="1200" u="none" cap="none" strike="noStrike">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5"/>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1.- Introducción:</a:t>
            </a:r>
            <a:endParaRPr/>
          </a:p>
        </p:txBody>
      </p:sp>
      <p:sp>
        <p:nvSpPr>
          <p:cNvPr id="90" name="Google Shape;90;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s-419" sz="1500">
                <a:solidFill>
                  <a:schemeClr val="dk1"/>
                </a:solidFill>
                <a:latin typeface="Roboto Medium"/>
                <a:ea typeface="Roboto Medium"/>
                <a:cs typeface="Roboto Medium"/>
                <a:sym typeface="Roboto Medium"/>
              </a:rPr>
              <a:t>El curso "Introducción al Mundo del Mezcal" se centra en proporcionar a los participantes un conocimiento profundo y contextualizado sobre esta emblemática bebida mexicana. A lo largo del programa, los estudiantes explorarán las raíces históricas y culturales del mezcal desde tiempos prehispánicos hasta su evolución contemporánea. </a:t>
            </a:r>
            <a:endParaRPr sz="15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t/>
            </a:r>
            <a:endParaRPr sz="15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rPr lang="es-419" sz="1500">
                <a:solidFill>
                  <a:schemeClr val="dk1"/>
                </a:solidFill>
                <a:latin typeface="Roboto Medium"/>
                <a:ea typeface="Roboto Medium"/>
                <a:cs typeface="Roboto Medium"/>
                <a:sym typeface="Roboto Medium"/>
              </a:rPr>
              <a:t>Este entendimiento es fundamental para promover el mezcal de manera ética y culturalmente consciente, alineado con el estándar de competencia EC0623 para la venta de mezcal en establecimientos de alimentos y bebidas.</a:t>
            </a:r>
            <a:endParaRPr sz="2100">
              <a:solidFill>
                <a:schemeClr val="dk1"/>
              </a:solidFill>
            </a:endParaRPr>
          </a:p>
        </p:txBody>
      </p:sp>
      <p:sp>
        <p:nvSpPr>
          <p:cNvPr id="91" name="Google Shape;91;p5"/>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eab4ac5c50_1_15"/>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Metodología del Curso.</a:t>
            </a:r>
            <a:endParaRPr/>
          </a:p>
        </p:txBody>
      </p:sp>
      <p:sp>
        <p:nvSpPr>
          <p:cNvPr id="97" name="Google Shape;97;g2eab4ac5c50_1_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s-419" sz="1500">
                <a:solidFill>
                  <a:schemeClr val="dk1"/>
                </a:solidFill>
                <a:latin typeface="Roboto Medium"/>
                <a:ea typeface="Roboto Medium"/>
                <a:cs typeface="Roboto Medium"/>
                <a:sym typeface="Roboto Medium"/>
              </a:rPr>
              <a:t>La metodología del curso se basa en una plataforma educativa asincrónica que facilita el acceso a contenido estructurado y complementario, como presentaciones en PowerPoint, lecturas en PDF y videos sobre cada uno de los temas de las diferentes unidades del curso.</a:t>
            </a:r>
            <a:endParaRPr sz="15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t/>
            </a:r>
            <a:endParaRPr sz="1500">
              <a:solidFill>
                <a:schemeClr val="dk1"/>
              </a:solidFill>
              <a:latin typeface="Roboto Medium"/>
              <a:ea typeface="Roboto Medium"/>
              <a:cs typeface="Roboto Medium"/>
              <a:sym typeface="Roboto Medium"/>
            </a:endParaRPr>
          </a:p>
          <a:p>
            <a:pPr indent="0" lvl="0" marL="0" rtl="0" algn="just">
              <a:lnSpc>
                <a:spcPct val="100000"/>
              </a:lnSpc>
              <a:spcBef>
                <a:spcPts val="0"/>
              </a:spcBef>
              <a:spcAft>
                <a:spcPts val="0"/>
              </a:spcAft>
              <a:buSzPts val="1800"/>
              <a:buNone/>
            </a:pPr>
            <a:r>
              <a:rPr lang="es-419" sz="1500">
                <a:solidFill>
                  <a:schemeClr val="dk1"/>
                </a:solidFill>
                <a:latin typeface="Roboto Medium"/>
                <a:ea typeface="Roboto Medium"/>
                <a:cs typeface="Roboto Medium"/>
                <a:sym typeface="Roboto Medium"/>
              </a:rPr>
              <a:t>Los participantes también utilizarán herramientas didácticas digitales para profundizar en su comprensión del mezcal y su relevancia cultural. El proceso de aprendizaje incluye evaluaciones diagnósticas, formativas sumativas, diseñadas para monitorear el progreso y asegurar la adquisición de habilidades prácticas y profesionales en la promoción ética y responsable del mezcal.</a:t>
            </a:r>
            <a:endParaRPr sz="2100">
              <a:solidFill>
                <a:schemeClr val="dk1"/>
              </a:solidFill>
            </a:endParaRPr>
          </a:p>
        </p:txBody>
      </p:sp>
      <p:sp>
        <p:nvSpPr>
          <p:cNvPr id="98" name="Google Shape;98;g2eab4ac5c50_1_15"/>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2eab4ac5c50_1_21"/>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Requisitos de ingreso.</a:t>
            </a:r>
            <a:endParaRPr/>
          </a:p>
        </p:txBody>
      </p:sp>
      <p:sp>
        <p:nvSpPr>
          <p:cNvPr id="104" name="Google Shape;104;g2eab4ac5c50_1_21"/>
          <p:cNvSpPr txBox="1"/>
          <p:nvPr>
            <p:ph idx="1" type="body"/>
          </p:nvPr>
        </p:nvSpPr>
        <p:spPr>
          <a:xfrm>
            <a:off x="311700" y="1152475"/>
            <a:ext cx="8520600" cy="2611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s-419" sz="1600">
                <a:solidFill>
                  <a:schemeClr val="dk1"/>
                </a:solidFill>
                <a:latin typeface="Roboto Medium"/>
                <a:ea typeface="Roboto Medium"/>
                <a:cs typeface="Roboto Medium"/>
                <a:sym typeface="Roboto Medium"/>
              </a:rPr>
              <a:t>Los requisitos para ingresar al curso incluye conocimientos básicos sobre el mezcal y habilidades tecnológicas para el uso de dispositivos electrónicos y herramientas digitales. Además, se enfatiza el compromiso ético en la promoción de esta bebida, así como habilidades interpersonales para la interacción efectiva con clientes y colaboradores en el ámbito profesional del mezcal.</a:t>
            </a:r>
            <a:endParaRPr sz="1600">
              <a:solidFill>
                <a:schemeClr val="dk1"/>
              </a:solidFill>
              <a:latin typeface="Roboto Medium"/>
              <a:ea typeface="Roboto Medium"/>
              <a:cs typeface="Roboto Medium"/>
              <a:sym typeface="Roboto Medium"/>
            </a:endParaRPr>
          </a:p>
          <a:p>
            <a:pPr indent="0" lvl="0" marL="0" rtl="0" algn="l">
              <a:lnSpc>
                <a:spcPct val="115000"/>
              </a:lnSpc>
              <a:spcBef>
                <a:spcPts val="0"/>
              </a:spcBef>
              <a:spcAft>
                <a:spcPts val="1200"/>
              </a:spcAft>
              <a:buSzPts val="1800"/>
              <a:buNone/>
            </a:pPr>
            <a:r>
              <a:t/>
            </a:r>
            <a:endParaRPr/>
          </a:p>
        </p:txBody>
      </p:sp>
      <p:sp>
        <p:nvSpPr>
          <p:cNvPr id="105" name="Google Shape;105;g2eab4ac5c50_1_21"/>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2ef412a74c8_1_0"/>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
        <p:nvSpPr>
          <p:cNvPr id="111" name="Google Shape;111;g2ef412a74c8_1_0"/>
          <p:cNvSpPr txBox="1"/>
          <p:nvPr>
            <p:ph type="title"/>
          </p:nvPr>
        </p:nvSpPr>
        <p:spPr>
          <a:xfrm>
            <a:off x="353175" y="525550"/>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Perfil del participante:</a:t>
            </a:r>
            <a:endParaRPr/>
          </a:p>
        </p:txBody>
      </p:sp>
      <p:sp>
        <p:nvSpPr>
          <p:cNvPr id="112" name="Google Shape;112;g2ef412a74c8_1_0"/>
          <p:cNvSpPr txBox="1"/>
          <p:nvPr>
            <p:ph idx="1" type="body"/>
          </p:nvPr>
        </p:nvSpPr>
        <p:spPr>
          <a:xfrm>
            <a:off x="311700" y="1197100"/>
            <a:ext cx="8520600" cy="2932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s-419" sz="1600">
                <a:solidFill>
                  <a:schemeClr val="dk1"/>
                </a:solidFill>
                <a:latin typeface="Roboto"/>
                <a:ea typeface="Roboto"/>
                <a:cs typeface="Roboto"/>
                <a:sym typeface="Roboto"/>
              </a:rPr>
              <a:t>El participante debe contar con habilidades informáticas básicas, acceso a internet y ser competente en la gestión de archivos, además de poseer habilidades de lectura y escritura digital; así mismo, se requiere motivación para el estudio independiente y acceso a un equipo adecuado y conexión a internet estable; además, de la motivación de adquirir habilidades específicas relacionadas con la historia y el origen del mezcal, para desarrollar sus habilidades y conocimientos orientados al EC0623.</a:t>
            </a:r>
            <a:endParaRPr sz="1600">
              <a:solidFill>
                <a:schemeClr val="dk1"/>
              </a:solidFill>
              <a:latin typeface="Roboto"/>
              <a:ea typeface="Roboto"/>
              <a:cs typeface="Roboto"/>
              <a:sym typeface="Roboto"/>
            </a:endParaRPr>
          </a:p>
          <a:p>
            <a:pPr indent="0" lvl="0" marL="0" rtl="0" algn="l">
              <a:lnSpc>
                <a:spcPct val="100000"/>
              </a:lnSpc>
              <a:spcBef>
                <a:spcPts val="0"/>
              </a:spcBef>
              <a:spcAft>
                <a:spcPts val="0"/>
              </a:spcAft>
              <a:buSzPts val="1800"/>
              <a:buNone/>
            </a:pPr>
            <a:r>
              <a:t/>
            </a:r>
            <a:endParaRPr sz="1200">
              <a:solidFill>
                <a:schemeClr val="dk1"/>
              </a:solidFill>
              <a:latin typeface="Roboto Medium"/>
              <a:ea typeface="Roboto Medium"/>
              <a:cs typeface="Roboto Medium"/>
              <a:sym typeface="Roboto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s-419"/>
              <a:t>2.- Objetivo general del curso:</a:t>
            </a:r>
            <a:endParaRPr/>
          </a:p>
        </p:txBody>
      </p:sp>
      <p:sp>
        <p:nvSpPr>
          <p:cNvPr id="118" name="Google Shape;118;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40"/>
              </a:spcBef>
              <a:spcAft>
                <a:spcPts val="0"/>
              </a:spcAft>
              <a:buSzPts val="1800"/>
              <a:buNone/>
            </a:pPr>
            <a:r>
              <a:rPr lang="es-419" sz="1400">
                <a:solidFill>
                  <a:schemeClr val="dk1"/>
                </a:solidFill>
                <a:latin typeface="Roboto Medium"/>
                <a:ea typeface="Roboto Medium"/>
                <a:cs typeface="Roboto Medium"/>
                <a:sym typeface="Roboto Medium"/>
              </a:rPr>
              <a:t>Al término del curso "Introducción al mundo del mezcal", los participantes aplicarán un conocimiento general sobre el origen e historia del mezcal. Esto les permitirá ejecutar habilidades prácticas y profesionales en la presentación y promoción del mezcal, fomentando una apreciación profunda y un compromiso ético. </a:t>
            </a:r>
            <a:endParaRPr sz="1400">
              <a:solidFill>
                <a:schemeClr val="dk1"/>
              </a:solidFill>
              <a:latin typeface="Roboto Medium"/>
              <a:ea typeface="Roboto Medium"/>
              <a:cs typeface="Roboto Medium"/>
              <a:sym typeface="Roboto Medium"/>
            </a:endParaRPr>
          </a:p>
          <a:p>
            <a:pPr indent="0" lvl="0" marL="0" rtl="0" algn="just">
              <a:lnSpc>
                <a:spcPct val="100000"/>
              </a:lnSpc>
              <a:spcBef>
                <a:spcPts val="40"/>
              </a:spcBef>
              <a:spcAft>
                <a:spcPts val="0"/>
              </a:spcAft>
              <a:buSzPts val="1800"/>
              <a:buNone/>
            </a:pPr>
            <a:r>
              <a:t/>
            </a:r>
            <a:endParaRPr sz="1400">
              <a:solidFill>
                <a:schemeClr val="dk1"/>
              </a:solidFill>
              <a:latin typeface="Roboto Medium"/>
              <a:ea typeface="Roboto Medium"/>
              <a:cs typeface="Roboto Medium"/>
              <a:sym typeface="Roboto Medium"/>
            </a:endParaRPr>
          </a:p>
          <a:p>
            <a:pPr indent="0" lvl="0" marL="0" rtl="0" algn="just">
              <a:lnSpc>
                <a:spcPct val="100000"/>
              </a:lnSpc>
              <a:spcBef>
                <a:spcPts val="40"/>
              </a:spcBef>
              <a:spcAft>
                <a:spcPts val="0"/>
              </a:spcAft>
              <a:buSzPts val="1800"/>
              <a:buNone/>
            </a:pPr>
            <a:r>
              <a:rPr lang="es-419" sz="1400">
                <a:solidFill>
                  <a:schemeClr val="dk1"/>
                </a:solidFill>
                <a:latin typeface="Roboto Medium"/>
                <a:ea typeface="Roboto Medium"/>
                <a:cs typeface="Roboto Medium"/>
                <a:sym typeface="Roboto Medium"/>
              </a:rPr>
              <a:t>Los participantes tomarán conciencia de la importancia social y tradicional del mezcal con un trasfondo cultural, alineado al estándar de competencia </a:t>
            </a:r>
            <a:r>
              <a:rPr b="1" lang="es-419" sz="1400" u="sng">
                <a:solidFill>
                  <a:schemeClr val="dk1"/>
                </a:solidFill>
                <a:latin typeface="Roboto"/>
                <a:ea typeface="Roboto"/>
                <a:cs typeface="Roboto"/>
                <a:sym typeface="Roboto"/>
              </a:rPr>
              <a:t>EC0623</a:t>
            </a:r>
            <a:r>
              <a:rPr lang="es-419" sz="1400">
                <a:solidFill>
                  <a:schemeClr val="dk1"/>
                </a:solidFill>
                <a:latin typeface="Roboto Medium"/>
                <a:ea typeface="Roboto Medium"/>
                <a:cs typeface="Roboto Medium"/>
                <a:sym typeface="Roboto Medium"/>
              </a:rPr>
              <a:t> Venta de Mezcal en establecimientos de alimentos y bebidas, con el fin de incrementar su productividad y las ventas en su trabajo y/o para su marca o empresa.</a:t>
            </a:r>
            <a:endParaRPr sz="1400">
              <a:solidFill>
                <a:schemeClr val="dk1"/>
              </a:solidFill>
              <a:latin typeface="Roboto Medium"/>
              <a:ea typeface="Roboto Medium"/>
              <a:cs typeface="Roboto Medium"/>
              <a:sym typeface="Roboto Medium"/>
            </a:endParaRPr>
          </a:p>
        </p:txBody>
      </p:sp>
      <p:sp>
        <p:nvSpPr>
          <p:cNvPr id="119" name="Google Shape;119;p6"/>
          <p:cNvSpPr txBox="1"/>
          <p:nvPr/>
        </p:nvSpPr>
        <p:spPr>
          <a:xfrm>
            <a:off x="1719650" y="4705875"/>
            <a:ext cx="5838600" cy="35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s-419" sz="1200" u="none" cap="none" strike="noStrike">
                <a:solidFill>
                  <a:schemeClr val="dk1"/>
                </a:solidFill>
                <a:latin typeface="Roboto"/>
                <a:ea typeface="Roboto"/>
                <a:cs typeface="Roboto"/>
                <a:sym typeface="Roboto"/>
              </a:rPr>
              <a:t>www.academia.mezcal.org.mx</a:t>
            </a:r>
            <a:endParaRPr b="0" i="0" sz="1200" u="none" cap="none" strike="noStrike">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