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Roboto Slab"/>
      <p:regular r:id="rId40"/>
      <p:bold r:id="rId41"/>
    </p:embeddedFont>
    <p:embeddedFont>
      <p:font typeface="Roboto Black"/>
      <p:bold r:id="rId42"/>
      <p:boldItalic r:id="rId43"/>
    </p:embeddedFont>
    <p:embeddedFont>
      <p:font typeface="Robo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Slab-regular.fntdata"/><Relationship Id="rId20" Type="http://schemas.openxmlformats.org/officeDocument/2006/relationships/slide" Target="slides/slide15.xml"/><Relationship Id="rId42" Type="http://schemas.openxmlformats.org/officeDocument/2006/relationships/font" Target="fonts/RobotoBlack-bold.fntdata"/><Relationship Id="rId41" Type="http://schemas.openxmlformats.org/officeDocument/2006/relationships/font" Target="fonts/RobotoSlab-bold.fntdata"/><Relationship Id="rId22" Type="http://schemas.openxmlformats.org/officeDocument/2006/relationships/slide" Target="slides/slide17.xml"/><Relationship Id="rId44" Type="http://schemas.openxmlformats.org/officeDocument/2006/relationships/font" Target="fonts/Roboto-regular.fntdata"/><Relationship Id="rId21" Type="http://schemas.openxmlformats.org/officeDocument/2006/relationships/slide" Target="slides/slide16.xml"/><Relationship Id="rId43" Type="http://schemas.openxmlformats.org/officeDocument/2006/relationships/font" Target="fonts/RobotoBlack-boldItalic.fntdata"/><Relationship Id="rId24" Type="http://schemas.openxmlformats.org/officeDocument/2006/relationships/slide" Target="slides/slide19.xml"/><Relationship Id="rId46" Type="http://schemas.openxmlformats.org/officeDocument/2006/relationships/font" Target="fonts/Roboto-italic.fntdata"/><Relationship Id="rId23" Type="http://schemas.openxmlformats.org/officeDocument/2006/relationships/slide" Target="slides/slide18.xml"/><Relationship Id="rId45"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Roboto-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ee3128694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ee3128694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ee3128694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ee3128694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ee3128694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ee3128694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e3128694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ee3128694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ee3128694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ee3128694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e31286943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ee3128694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e3128694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ee3128694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ee3128694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ee3128694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ee3128694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ee3128694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ee3128694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ee3128694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edfc151cd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edfc151cd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ee31286943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ee3128694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e3128694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e3128694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ef8875fdc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ef8875fdc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e31286943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ee3128694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ee31286943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ee31286943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ee31286943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ee31286943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ef8875fdc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ef8875fdc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ee31286943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ee31286943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ee31286943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ee31286943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e31286943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ee31286943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ef8875fdc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ef8875fdc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ef8875fdc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ef8875fdc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ee31286943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ee31286943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ee31286943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ee31286943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ee31286943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ee31286943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ef8875fdc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ef8875fdc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ee3128694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ee3128694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ee3128694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ee3128694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ee3128694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ee3128694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ee3128694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ee3128694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ef8875fd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ef8875fd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ee3128694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ee3128694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nvSpPr>
        <p:spPr>
          <a:xfrm>
            <a:off x="100" y="2343150"/>
            <a:ext cx="9144000" cy="508800"/>
          </a:xfrm>
          <a:prstGeom prst="rect">
            <a:avLst/>
          </a:prstGeom>
          <a:solidFill>
            <a:srgbClr val="0B5394"/>
          </a:solidFill>
          <a:ln>
            <a:noFill/>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s-419" sz="2200">
                <a:solidFill>
                  <a:srgbClr val="8BC34A"/>
                </a:solidFill>
                <a:latin typeface="Roboto Slab"/>
                <a:ea typeface="Roboto Slab"/>
                <a:cs typeface="Roboto Slab"/>
                <a:sym typeface="Roboto Slab"/>
              </a:rPr>
              <a:t>- Antecedentes Históricos del Mezcal -</a:t>
            </a:r>
            <a:endParaRPr sz="2200">
              <a:solidFill>
                <a:srgbClr val="8BC34A"/>
              </a:solidFill>
              <a:latin typeface="Roboto Slab"/>
              <a:ea typeface="Roboto Slab"/>
              <a:cs typeface="Roboto Slab"/>
              <a:sym typeface="Roboto Slab"/>
            </a:endParaRPr>
          </a:p>
        </p:txBody>
      </p:sp>
      <p:sp>
        <p:nvSpPr>
          <p:cNvPr id="64" name="Google Shape;64;p13"/>
          <p:cNvSpPr txBox="1"/>
          <p:nvPr/>
        </p:nvSpPr>
        <p:spPr>
          <a:xfrm>
            <a:off x="1308550" y="1619288"/>
            <a:ext cx="6594300" cy="43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 UNIDAD 1 -</a:t>
            </a:r>
            <a:endParaRPr sz="1800">
              <a:solidFill>
                <a:srgbClr val="FFFFFF"/>
              </a:solidFill>
              <a:latin typeface="Roboto"/>
              <a:ea typeface="Roboto"/>
              <a:cs typeface="Roboto"/>
              <a:sym typeface="Roboto"/>
            </a:endParaRPr>
          </a:p>
        </p:txBody>
      </p:sp>
      <p:sp>
        <p:nvSpPr>
          <p:cNvPr id="65" name="Google Shape;65;p13"/>
          <p:cNvSpPr txBox="1"/>
          <p:nvPr/>
        </p:nvSpPr>
        <p:spPr>
          <a:xfrm>
            <a:off x="100" y="-7950"/>
            <a:ext cx="9144000" cy="508800"/>
          </a:xfrm>
          <a:prstGeom prst="rect">
            <a:avLst/>
          </a:prstGeom>
          <a:solidFill>
            <a:schemeClr val="dk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2000">
                <a:solidFill>
                  <a:schemeClr val="dk1"/>
                </a:solidFill>
                <a:latin typeface="Roboto"/>
                <a:ea typeface="Roboto"/>
                <a:cs typeface="Roboto"/>
                <a:sym typeface="Roboto"/>
              </a:rPr>
              <a:t>CURSO: INTRODUCCIÓN AL MUNDO DEL MEZCAL</a:t>
            </a:r>
            <a:endParaRPr b="1" sz="2000">
              <a:solidFill>
                <a:schemeClr val="dk1"/>
              </a:solidFill>
              <a:latin typeface="Roboto"/>
              <a:ea typeface="Roboto"/>
              <a:cs typeface="Roboto"/>
              <a:sym typeface="Roboto"/>
            </a:endParaRPr>
          </a:p>
        </p:txBody>
      </p:sp>
      <p:sp>
        <p:nvSpPr>
          <p:cNvPr id="66" name="Google Shape;66;p13"/>
          <p:cNvSpPr txBox="1"/>
          <p:nvPr/>
        </p:nvSpPr>
        <p:spPr>
          <a:xfrm>
            <a:off x="1714000" y="1900100"/>
            <a:ext cx="5783400" cy="26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700">
                <a:solidFill>
                  <a:schemeClr val="dk1"/>
                </a:solidFill>
                <a:latin typeface="Roboto"/>
                <a:ea typeface="Roboto"/>
                <a:cs typeface="Roboto"/>
                <a:sym typeface="Roboto"/>
              </a:rPr>
              <a:t>Historia y Origen del Mezcal.</a:t>
            </a:r>
            <a:endParaRPr b="1" sz="2300">
              <a:solidFill>
                <a:schemeClr val="dk1"/>
              </a:solidFill>
              <a:latin typeface="Roboto"/>
              <a:ea typeface="Roboto"/>
              <a:cs typeface="Roboto"/>
              <a:sym typeface="Roboto"/>
            </a:endParaRPr>
          </a:p>
        </p:txBody>
      </p:sp>
      <p:pic>
        <p:nvPicPr>
          <p:cNvPr id="67" name="Google Shape;67;p13"/>
          <p:cNvPicPr preferRelativeResize="0"/>
          <p:nvPr/>
        </p:nvPicPr>
        <p:blipFill>
          <a:blip r:embed="rId3">
            <a:alphaModFix/>
          </a:blip>
          <a:stretch>
            <a:fillRect/>
          </a:stretch>
        </p:blipFill>
        <p:spPr>
          <a:xfrm>
            <a:off x="100" y="588825"/>
            <a:ext cx="9143999" cy="909000"/>
          </a:xfrm>
          <a:prstGeom prst="rect">
            <a:avLst/>
          </a:prstGeom>
          <a:noFill/>
          <a:ln>
            <a:noFill/>
          </a:ln>
        </p:spPr>
      </p:pic>
      <p:sp>
        <p:nvSpPr>
          <p:cNvPr id="68" name="Google Shape;68;p13"/>
          <p:cNvSpPr txBox="1"/>
          <p:nvPr/>
        </p:nvSpPr>
        <p:spPr>
          <a:xfrm>
            <a:off x="515200" y="3018550"/>
            <a:ext cx="8181000" cy="118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3300">
                <a:solidFill>
                  <a:schemeClr val="dk1"/>
                </a:solidFill>
                <a:latin typeface="Roboto Black"/>
                <a:ea typeface="Roboto Black"/>
                <a:cs typeface="Roboto Black"/>
                <a:sym typeface="Roboto Black"/>
              </a:rPr>
              <a:t>I.III.-  Bebidas alcohólicas de antiguas civilizaciones precolombinas.</a:t>
            </a:r>
            <a:endParaRPr sz="1800">
              <a:solidFill>
                <a:schemeClr val="dk1"/>
              </a:solidFill>
              <a:latin typeface="Roboto"/>
              <a:ea typeface="Roboto"/>
              <a:cs typeface="Roboto"/>
              <a:sym typeface="Roboto"/>
            </a:endParaRPr>
          </a:p>
        </p:txBody>
      </p:sp>
      <p:sp>
        <p:nvSpPr>
          <p:cNvPr id="69" name="Google Shape;69;p13"/>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nvSpPr>
        <p:spPr>
          <a:xfrm>
            <a:off x="387900" y="1317025"/>
            <a:ext cx="58671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Una de las bebidas fermentadas más comunes en Mesoamérica era la cerveza de maíz, conocida como "chicha" en algunas culturas. Esta bebida era elaboraba a partir de maíz fermentado y se consumía ampliamente en festivales, ceremonias religiosas y celebraciones comunitarias.</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En el contexto prehispánico de Mesoamérica, la cerveza de maíz, conocida como chicha, tenía una importancia cultural, social y ritual profunda que la hacía mucho más que una simple bebida alcohólica y su</a:t>
            </a:r>
            <a:r>
              <a:rPr lang="es-419" sz="1600">
                <a:solidFill>
                  <a:schemeClr val="dk1"/>
                </a:solidFill>
              </a:rPr>
              <a:t> elaboración en la época prehispánica implicaba técnicas y conocimientos transmitidos de generación en generación.</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t/>
            </a:r>
            <a:endParaRPr sz="1600">
              <a:solidFill>
                <a:schemeClr val="dk1"/>
              </a:solidFill>
            </a:endParaRPr>
          </a:p>
        </p:txBody>
      </p:sp>
      <p:sp>
        <p:nvSpPr>
          <p:cNvPr id="133" name="Google Shape;133;p22"/>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134" name="Google Shape;134;p22"/>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b</a:t>
            </a:r>
            <a:r>
              <a:rPr b="1" lang="es-419" sz="2400">
                <a:solidFill>
                  <a:schemeClr val="dk1"/>
                </a:solidFill>
                <a:latin typeface="Roboto"/>
                <a:ea typeface="Roboto"/>
                <a:cs typeface="Roboto"/>
                <a:sym typeface="Roboto"/>
              </a:rPr>
              <a:t>.-) Chicha.</a:t>
            </a:r>
            <a:endParaRPr b="1" sz="2400">
              <a:solidFill>
                <a:schemeClr val="dk1"/>
              </a:solidFill>
              <a:latin typeface="Roboto"/>
              <a:ea typeface="Roboto"/>
              <a:cs typeface="Roboto"/>
              <a:sym typeface="Roboto"/>
            </a:endParaRPr>
          </a:p>
        </p:txBody>
      </p:sp>
      <p:pic>
        <p:nvPicPr>
          <p:cNvPr id="135" name="Google Shape;135;p22"/>
          <p:cNvPicPr preferRelativeResize="0"/>
          <p:nvPr/>
        </p:nvPicPr>
        <p:blipFill>
          <a:blip r:embed="rId3">
            <a:alphaModFix/>
          </a:blip>
          <a:stretch>
            <a:fillRect/>
          </a:stretch>
        </p:blipFill>
        <p:spPr>
          <a:xfrm>
            <a:off x="6575025" y="1502250"/>
            <a:ext cx="1885950" cy="2371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 </a:t>
            </a:r>
            <a:r>
              <a:rPr lang="es-419" sz="1600" u="sng">
                <a:solidFill>
                  <a:schemeClr val="dk1"/>
                </a:solidFill>
              </a:rPr>
              <a:t>Preparación del maíz: </a:t>
            </a:r>
            <a:r>
              <a:rPr lang="es-419" sz="1600">
                <a:solidFill>
                  <a:schemeClr val="dk1"/>
                </a:solidFill>
              </a:rPr>
              <a:t>El maíz, como cultivo fundamental en Mesoamérica, era molido y procesado de manera especial. Primero, los granos de maíz se sometían a un proceso de nixtamalización, que consistía en cocerlos con cal para ablandarlos y mejorar su sabor y digestibilidad. Luego, el maíz era molido para obtener una masa que servía como base para la chicha.</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 </a:t>
            </a:r>
            <a:r>
              <a:rPr lang="es-419" sz="1600" u="sng">
                <a:solidFill>
                  <a:schemeClr val="dk1"/>
                </a:solidFill>
              </a:rPr>
              <a:t>Fermentación natural</a:t>
            </a:r>
            <a:r>
              <a:rPr lang="es-419" sz="1600">
                <a:solidFill>
                  <a:schemeClr val="dk1"/>
                </a:solidFill>
              </a:rPr>
              <a:t>: La fermentación de la chicha se llevaba a cabo de manera natural, aprovechando las levaduras y bacterias presentes en el ambiente. En algunas culturas, se empleaba la saliva humana como agente fermentativo, debido a la presencia de enzimas que descomponen el almidón en azúcares fermentables. Este proceso podía durar varios días, dependiendo de las condiciones ambientales y la temperatura.</a:t>
            </a:r>
            <a:endParaRPr sz="1600">
              <a:solidFill>
                <a:schemeClr val="dk1"/>
              </a:solidFill>
            </a:endParaRPr>
          </a:p>
        </p:txBody>
      </p:sp>
      <p:sp>
        <p:nvSpPr>
          <p:cNvPr id="141" name="Google Shape;141;p23"/>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142" name="Google Shape;142;p23"/>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b.-) Chicha.</a:t>
            </a:r>
            <a:endParaRPr b="1" sz="24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Era común que la chicha se ofreciera a los dioses como parte de rituales religiosos y ceremoniales. Se creía que esta bebida comunicaba directamente con los dioses y aseguraba su favor para garantizar la fertilidad de los cultivos, el bienestar de la comunidad y el éxito en las empresas importantes como la guerra o la caza.</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Durante festividades importantes, como el solsticio de verano o los ciclos agrícolas, la chicha era compartida entre los miembros de la comunidad. Esta práctica no sólo fortalecía los lazos sociales entre los individuos, sino que también reafirmaba la identidad cultural y el sentido de pertenencia a la comunidad.</a:t>
            </a:r>
            <a:endParaRPr sz="2100">
              <a:solidFill>
                <a:schemeClr val="dk1"/>
              </a:solidFill>
            </a:endParaRPr>
          </a:p>
        </p:txBody>
      </p:sp>
      <p:sp>
        <p:nvSpPr>
          <p:cNvPr id="148" name="Google Shape;148;p24"/>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149" name="Google Shape;149;p24"/>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b.-) Chicha.</a:t>
            </a:r>
            <a:endParaRPr b="1" sz="24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Aunque las prácticas de elaboración de chicha prehispánica han evolucionado con el tiempo, su legado cultural y ritual perdura en muchas comunidades mesoamericanas contemporáneas, un ejemplo es como muchas comunidades han conservado técnicas tradicionales de fermentación y elaboración de bebidas, adaptándolas a los tiempos modernos mientras mantienen el respeto por las prácticas ancestrales.</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La chicha de maíz en la época prehispánica de Mesoamérica no solo era una bebida fermentada, sino un componente vital de la vida ritual, social y espiritual de las civilizaciones antiguas como la maya y azteca y su elaboración y consumo estaban imbuidos de significados profundos que conectaban a las personas con sus dioses, su comunidad y su entorno natural, reflejando la complejidad y riqueza de las culturas mesoamericanas.</a:t>
            </a:r>
            <a:endParaRPr sz="2100">
              <a:solidFill>
                <a:schemeClr val="dk1"/>
              </a:solidFill>
            </a:endParaRPr>
          </a:p>
        </p:txBody>
      </p:sp>
      <p:sp>
        <p:nvSpPr>
          <p:cNvPr id="155" name="Google Shape;155;p25"/>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156" name="Google Shape;156;p25"/>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b.-) Chicha.</a:t>
            </a:r>
            <a:endParaRPr b="1" sz="24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Otro ejemplo de bebidas alcohólicas en Mesoamérica incluye el balché, una bebida sagrada de los mayas elaborada a partir de la corteza de un árbol fermentado, que era popular entre los mayas.</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El balché es una bebida originaria de la cultura maya yucateca en la península de Yucatán, México. Su origen se remonta a tiempos ancestrales, donde era utilizada en ceremonias religiosas y rituales para establecer conexión con los dioses y los espíritus. Esta bebida sagrada se elabora principalmente a partir de la corteza del árbol de balché (Lonchocarpus spp.), que se recolecta, seca y luego se fermenta en agua.</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Tiene profundas raíces en la cosmovisión y las prácticas espirituales de los antiguos mayas y continúa siendo importante en algunas comunidades contemporáneas. </a:t>
            </a:r>
            <a:endParaRPr sz="1600">
              <a:solidFill>
                <a:schemeClr val="dk1"/>
              </a:solidFill>
            </a:endParaRPr>
          </a:p>
          <a:p>
            <a:pPr indent="0" lvl="0" marL="0" rtl="0" algn="just">
              <a:spcBef>
                <a:spcPts val="0"/>
              </a:spcBef>
              <a:spcAft>
                <a:spcPts val="0"/>
              </a:spcAft>
              <a:buNone/>
            </a:pPr>
            <a:r>
              <a:t/>
            </a:r>
            <a:endParaRPr sz="1600">
              <a:solidFill>
                <a:schemeClr val="dk1"/>
              </a:solidFill>
            </a:endParaRPr>
          </a:p>
        </p:txBody>
      </p:sp>
      <p:sp>
        <p:nvSpPr>
          <p:cNvPr id="162" name="Google Shape;162;p26"/>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163" name="Google Shape;163;p26"/>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c</a:t>
            </a:r>
            <a:r>
              <a:rPr b="1" lang="es-419" sz="2400">
                <a:solidFill>
                  <a:schemeClr val="dk1"/>
                </a:solidFill>
                <a:latin typeface="Roboto"/>
                <a:ea typeface="Roboto"/>
                <a:cs typeface="Roboto"/>
                <a:sym typeface="Roboto"/>
              </a:rPr>
              <a:t>.-) Belché.</a:t>
            </a:r>
            <a:endParaRPr b="1" sz="24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El balché se elabora principalmente a partir de la corteza de un árbol conocido como "balché" (Lonchocarpus spp.). La corteza se recolecta y seca para su uso en la preparación de la bebida.</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La corteza se coloca en agua y se deja fermentar durante varios días, a veces se mezcla con miel o con otros ingredientes según la variante de la receta. Durante la fermentación, se liberan compuestos químicos que transforman el líquido en una bebida ligeramente alcohólica.</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El balché era utilizado en ceremonias religiosas y rituales para comunicarse con los dioses y los espíritus. Los antiguos mayas creían que la bebida facilitaba la conexión con el mundo espiritual y fortalecía la comunicación con las deidades, lo cual era crucial para asegurar la fertilidad de los cultivos y el bienestar de la comunidad.</a:t>
            </a:r>
            <a:endParaRPr sz="2100">
              <a:solidFill>
                <a:schemeClr val="dk1"/>
              </a:solidFill>
            </a:endParaRPr>
          </a:p>
        </p:txBody>
      </p:sp>
      <p:sp>
        <p:nvSpPr>
          <p:cNvPr id="169" name="Google Shape;169;p27"/>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170" name="Google Shape;170;p27"/>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c.-) Belché.</a:t>
            </a:r>
            <a:endParaRPr b="1" sz="24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El balché no solo era una bebida para el consumo común, sino que tenía un significado sagrado y ceremonial profundo. Su preparación y consumo estaban rodeados de protocolos específicos y respeto hacia los poderes sobrenaturales invocados durante los rituales.</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Se compartía entre los miembros de la comunidad durante festividades importantes, celebraciones de la naturaleza o ritos de paso como matrimonios y funerales. Esto fortalecía los lazos sociales y comunitarios al tiempo que reafirmaba la identidad cultural y espiritual de los mayas yucatecos.</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Aunque el uso ritual del balché ha disminuido en algunas áreas y comunidades, aún se practica en ciertas regiones de Yucatán y entre grupos que valoran y preservan las tradiciones ancestrales. </a:t>
            </a:r>
            <a:endParaRPr sz="2100">
              <a:solidFill>
                <a:schemeClr val="dk1"/>
              </a:solidFill>
            </a:endParaRPr>
          </a:p>
        </p:txBody>
      </p:sp>
      <p:sp>
        <p:nvSpPr>
          <p:cNvPr id="176" name="Google Shape;176;p28"/>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177" name="Google Shape;177;p28"/>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c.-) Belché.</a:t>
            </a:r>
            <a:endParaRPr b="1" sz="2400">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nvSpPr>
        <p:spPr>
          <a:xfrm>
            <a:off x="387900" y="1317025"/>
            <a:ext cx="54438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El tesgüino era una bebida alcohólica tradicional entre los tarahumaras de la Sierra Madre Occidental en México. Se elaboraba a partir de maíz germinado y fermentado, y era consumido ritualmente en ceremonias religiosas y festivales comunitarios (Miller, 2001).</a:t>
            </a:r>
            <a:endParaRPr sz="1600">
              <a:solidFill>
                <a:schemeClr val="dk1"/>
              </a:solidFill>
            </a:endParaRPr>
          </a:p>
          <a:p>
            <a:pPr indent="0" lvl="0" marL="0" rtl="0" algn="just">
              <a:spcBef>
                <a:spcPts val="0"/>
              </a:spcBef>
              <a:spcAft>
                <a:spcPts val="0"/>
              </a:spcAft>
              <a:buNone/>
            </a:pPr>
            <a:r>
              <a:t/>
            </a:r>
            <a:endParaRPr b="1" sz="1600">
              <a:solidFill>
                <a:schemeClr val="dk1"/>
              </a:solidFill>
            </a:endParaRPr>
          </a:p>
          <a:p>
            <a:pPr indent="0" lvl="0" marL="0" rtl="0" algn="just">
              <a:spcBef>
                <a:spcPts val="0"/>
              </a:spcBef>
              <a:spcAft>
                <a:spcPts val="0"/>
              </a:spcAft>
              <a:buNone/>
            </a:pPr>
            <a:r>
              <a:rPr lang="es-419" sz="1600">
                <a:solidFill>
                  <a:schemeClr val="dk1"/>
                </a:solidFill>
              </a:rPr>
              <a:t>En la época precolombina, el tesgüino era una bebida fermentada fundamental para diversas culturas mesoamericanas, especialmente entre los pueblos indígenas del norte de México, como los tarahumaras (o rarámuris), los cuales son conocidos por preservar esta tradición hasta el día de hoy. </a:t>
            </a:r>
            <a:endParaRPr sz="1600">
              <a:solidFill>
                <a:schemeClr val="dk1"/>
              </a:solidFill>
            </a:endParaRPr>
          </a:p>
        </p:txBody>
      </p:sp>
      <p:sp>
        <p:nvSpPr>
          <p:cNvPr id="183" name="Google Shape;183;p29"/>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184" name="Google Shape;184;p29"/>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d</a:t>
            </a:r>
            <a:r>
              <a:rPr b="1" lang="es-419" sz="2400">
                <a:solidFill>
                  <a:schemeClr val="dk1"/>
                </a:solidFill>
                <a:latin typeface="Roboto"/>
                <a:ea typeface="Roboto"/>
                <a:cs typeface="Roboto"/>
                <a:sym typeface="Roboto"/>
              </a:rPr>
              <a:t>.-)</a:t>
            </a:r>
            <a:r>
              <a:rPr b="1" lang="es-419" sz="2400">
                <a:solidFill>
                  <a:schemeClr val="dk1"/>
                </a:solidFill>
              </a:rPr>
              <a:t> Tesgüino:</a:t>
            </a:r>
            <a:endParaRPr b="1" sz="2400">
              <a:solidFill>
                <a:schemeClr val="dk1"/>
              </a:solidFill>
              <a:latin typeface="Roboto"/>
              <a:ea typeface="Roboto"/>
              <a:cs typeface="Roboto"/>
              <a:sym typeface="Roboto"/>
            </a:endParaRPr>
          </a:p>
        </p:txBody>
      </p:sp>
      <p:pic>
        <p:nvPicPr>
          <p:cNvPr id="185" name="Google Shape;185;p29"/>
          <p:cNvPicPr preferRelativeResize="0"/>
          <p:nvPr/>
        </p:nvPicPr>
        <p:blipFill>
          <a:blip r:embed="rId3">
            <a:alphaModFix/>
          </a:blip>
          <a:stretch>
            <a:fillRect/>
          </a:stretch>
        </p:blipFill>
        <p:spPr>
          <a:xfrm>
            <a:off x="6231125" y="1317025"/>
            <a:ext cx="2343150" cy="2438400"/>
          </a:xfrm>
          <a:prstGeom prst="rect">
            <a:avLst/>
          </a:prstGeom>
          <a:noFill/>
          <a:ln>
            <a:noFill/>
          </a:ln>
        </p:spPr>
      </p:pic>
      <p:sp>
        <p:nvSpPr>
          <p:cNvPr id="186" name="Google Shape;186;p29"/>
          <p:cNvSpPr txBox="1"/>
          <p:nvPr/>
        </p:nvSpPr>
        <p:spPr>
          <a:xfrm>
            <a:off x="7236825" y="3679225"/>
            <a:ext cx="1453200" cy="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800">
                <a:solidFill>
                  <a:schemeClr val="dk1"/>
                </a:solidFill>
                <a:latin typeface="Roboto"/>
                <a:ea typeface="Roboto"/>
                <a:cs typeface="Roboto"/>
                <a:sym typeface="Roboto"/>
              </a:rPr>
              <a:t>Imagen:  Códice Florentino</a:t>
            </a:r>
            <a:endParaRPr sz="800">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El tesgüino se elaboraba principalmente a partir de maíz, que era molido para obtener una masa que servía como base para la fermentación. El maíz se remojaba en agua y se dejaba fermentar naturalmente, aprovechando las levaduras y bacterias presentes en el entorno.</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El proceso de fermentación era crucial para convertir los azúcares del maíz en alcohol. Este proceso podía durar varios días, dependiendo de las condiciones ambientales y las prácticas específicas de cada grupo cultural.</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El tesgüino tenía un significado ritual profundo en la vida de los pueblos precolombinos del norte de México. Era utilizado en ceremonias religiosas, ritos de paso y festividades comunitarias, donde se compartía entre los miembros de la comunidad como parte de la celebración y la conexión espiritual.</a:t>
            </a:r>
            <a:endParaRPr sz="2100">
              <a:solidFill>
                <a:schemeClr val="dk1"/>
              </a:solidFill>
            </a:endParaRPr>
          </a:p>
        </p:txBody>
      </p:sp>
      <p:sp>
        <p:nvSpPr>
          <p:cNvPr id="192" name="Google Shape;192;p30"/>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193" name="Google Shape;193;p30"/>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d.-)</a:t>
            </a:r>
            <a:r>
              <a:rPr b="1" lang="es-419" sz="2400">
                <a:solidFill>
                  <a:schemeClr val="dk1"/>
                </a:solidFill>
              </a:rPr>
              <a:t> Tesgüino:</a:t>
            </a:r>
            <a:endParaRPr b="1" sz="2400">
              <a:solidFill>
                <a:schemeClr val="dk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Al igual que otras bebidas fermentadas en Mesoamérica, el tesgüino se ofrecía a los dioses como parte de ofrendas religiosas para asegurar la fertilidad de los cultivos, el bienestar de la comunidad y el éxito en las empresas importantes como la caza y la guerra.</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El consumo compartido de tesgüino fortalecía los lazos sociales dentro de la comunidad. Era una bebida que fomentaba la cohesión y la solidaridad entre los miembros, reforzando así la identidad cultural y la unidad de los grupos étnicos precolombinos.</a:t>
            </a:r>
            <a:endParaRPr sz="2100">
              <a:solidFill>
                <a:schemeClr val="dk1"/>
              </a:solidFill>
            </a:endParaRPr>
          </a:p>
        </p:txBody>
      </p:sp>
      <p:sp>
        <p:nvSpPr>
          <p:cNvPr id="199" name="Google Shape;199;p31"/>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00" name="Google Shape;200;p31"/>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d.-)</a:t>
            </a:r>
            <a:r>
              <a:rPr b="1" lang="es-419" sz="2400">
                <a:solidFill>
                  <a:schemeClr val="dk1"/>
                </a:solidFill>
              </a:rPr>
              <a:t> Tesgüino:</a:t>
            </a:r>
            <a:endParaRPr b="1" sz="24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s-419" sz="3000">
                <a:solidFill>
                  <a:srgbClr val="FFFFFF"/>
                </a:solidFill>
                <a:latin typeface="Roboto"/>
                <a:ea typeface="Roboto"/>
                <a:cs typeface="Roboto"/>
                <a:sym typeface="Roboto"/>
              </a:rPr>
              <a:t>Introducción:</a:t>
            </a:r>
            <a:endParaRPr b="1" sz="3000">
              <a:solidFill>
                <a:srgbClr val="FFFFFF"/>
              </a:solidFill>
              <a:latin typeface="Roboto"/>
              <a:ea typeface="Roboto"/>
              <a:cs typeface="Roboto"/>
              <a:sym typeface="Roboto"/>
            </a:endParaRPr>
          </a:p>
        </p:txBody>
      </p:sp>
      <p:sp>
        <p:nvSpPr>
          <p:cNvPr id="75" name="Google Shape;75;p14"/>
          <p:cNvSpPr txBox="1"/>
          <p:nvPr/>
        </p:nvSpPr>
        <p:spPr>
          <a:xfrm>
            <a:off x="387900" y="1489825"/>
            <a:ext cx="8368200" cy="3059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Explorar la variedad de bebidas alcohólicas en Mesoamérica revela no solo técnicas avanzadas de producción, sino también la profunda interconexión entre estas bebidas y los aspectos rituales, ceremoniales y sociales de las civilizaciones precolombinas. </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Cada bebida no solo era un producto consumido diariamente, sino que también tenía un significado ritual intrínseco, utilizándose en ceremonias religiosas, festividades comunitarias y ritos de paso. </a:t>
            </a:r>
            <a:endParaRPr sz="1600">
              <a:solidFill>
                <a:schemeClr val="dk1"/>
              </a:solidFill>
            </a:endParaRPr>
          </a:p>
          <a:p>
            <a:pPr indent="0" lvl="0" marL="0" rtl="0" algn="just">
              <a:spcBef>
                <a:spcPts val="0"/>
              </a:spcBef>
              <a:spcAft>
                <a:spcPts val="0"/>
              </a:spcAft>
              <a:buNone/>
            </a:pPr>
            <a:r>
              <a:t/>
            </a:r>
            <a:endParaRPr sz="1600">
              <a:solidFill>
                <a:schemeClr val="dk1"/>
              </a:solidFill>
            </a:endParaRPr>
          </a:p>
        </p:txBody>
      </p:sp>
      <p:sp>
        <p:nvSpPr>
          <p:cNvPr id="76" name="Google Shape;76;p14"/>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A pesar de los cambios culturales y sociales a lo largo de los siglos, los tarahumaras y otros grupos indígenas del norte de México han mantenido las tradiciones relacionadas con la producción y el consumo de tesgüino. Esto refleja la resistencia cultural y la importancia de preservar las prácticas ancestrales como parte de su patrimonio cultural.</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El tesgüino en la época precolombina no </a:t>
            </a:r>
            <a:r>
              <a:rPr lang="es-419" sz="1600">
                <a:solidFill>
                  <a:schemeClr val="dk1"/>
                </a:solidFill>
              </a:rPr>
              <a:t>sólo</a:t>
            </a:r>
            <a:r>
              <a:rPr lang="es-419" sz="1600">
                <a:solidFill>
                  <a:schemeClr val="dk1"/>
                </a:solidFill>
              </a:rPr>
              <a:t> era una bebida alcohólica, sino un elemento central en la vida espiritual, ritual y comunitaria de los pueblos indígenas del norte de México. Su elaboración y consumo estaban imbuidos de significados profundos que conectaban a las personas con su entorno natural, su historia y sus creencias espirituales, destacando así su importancia cultural dentro del panorama mesoamericano.</a:t>
            </a:r>
            <a:endParaRPr sz="2100">
              <a:solidFill>
                <a:schemeClr val="dk1"/>
              </a:solidFill>
            </a:endParaRPr>
          </a:p>
        </p:txBody>
      </p:sp>
      <p:sp>
        <p:nvSpPr>
          <p:cNvPr id="206" name="Google Shape;206;p32"/>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07" name="Google Shape;207;p32"/>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d.-)</a:t>
            </a:r>
            <a:r>
              <a:rPr b="1" lang="es-419" sz="2400">
                <a:solidFill>
                  <a:schemeClr val="dk1"/>
                </a:solidFill>
              </a:rPr>
              <a:t> Tesgüino:</a:t>
            </a:r>
            <a:endParaRPr b="1" sz="2400">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nvSpPr>
        <p:spPr>
          <a:xfrm>
            <a:off x="387900" y="1317025"/>
            <a:ext cx="41841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El pozol era una bebida fermentada común entre los mayas y otros pueblos mesoamericanos. Se preparaba mezclando masa de maíz con agua y fermentándola ligeramente. A menudo se endulzaba con miel o frutas antes de su consumo, y era una bebida popular tanto en la vida cotidiana como en rituales (Coe &amp; Coe, 2013).</a:t>
            </a:r>
            <a:endParaRPr sz="2600">
              <a:solidFill>
                <a:schemeClr val="dk1"/>
              </a:solidFill>
            </a:endParaRPr>
          </a:p>
        </p:txBody>
      </p:sp>
      <p:sp>
        <p:nvSpPr>
          <p:cNvPr id="213" name="Google Shape;213;p33"/>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14" name="Google Shape;214;p33"/>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e</a:t>
            </a:r>
            <a:r>
              <a:rPr b="1" lang="es-419" sz="2400">
                <a:solidFill>
                  <a:schemeClr val="dk1"/>
                </a:solidFill>
                <a:latin typeface="Roboto"/>
                <a:ea typeface="Roboto"/>
                <a:cs typeface="Roboto"/>
                <a:sym typeface="Roboto"/>
              </a:rPr>
              <a:t>.-)</a:t>
            </a:r>
            <a:r>
              <a:rPr b="1" lang="es-419" sz="2400">
                <a:solidFill>
                  <a:schemeClr val="dk1"/>
                </a:solidFill>
              </a:rPr>
              <a:t> Pozol:</a:t>
            </a:r>
            <a:endParaRPr b="1" sz="2400">
              <a:solidFill>
                <a:schemeClr val="dk1"/>
              </a:solidFill>
              <a:latin typeface="Roboto"/>
              <a:ea typeface="Roboto"/>
              <a:cs typeface="Roboto"/>
              <a:sym typeface="Roboto"/>
            </a:endParaRPr>
          </a:p>
        </p:txBody>
      </p:sp>
      <p:pic>
        <p:nvPicPr>
          <p:cNvPr id="215" name="Google Shape;215;p33"/>
          <p:cNvPicPr preferRelativeResize="0"/>
          <p:nvPr/>
        </p:nvPicPr>
        <p:blipFill>
          <a:blip r:embed="rId3">
            <a:alphaModFix/>
          </a:blip>
          <a:stretch>
            <a:fillRect/>
          </a:stretch>
        </p:blipFill>
        <p:spPr>
          <a:xfrm>
            <a:off x="5844875" y="1357313"/>
            <a:ext cx="2733675" cy="2428875"/>
          </a:xfrm>
          <a:prstGeom prst="rect">
            <a:avLst/>
          </a:prstGeom>
          <a:noFill/>
          <a:ln>
            <a:noFill/>
          </a:ln>
        </p:spPr>
      </p:pic>
      <p:sp>
        <p:nvSpPr>
          <p:cNvPr id="216" name="Google Shape;216;p33"/>
          <p:cNvSpPr txBox="1"/>
          <p:nvPr/>
        </p:nvSpPr>
        <p:spPr>
          <a:xfrm>
            <a:off x="7423850" y="3710000"/>
            <a:ext cx="1307100" cy="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800">
                <a:solidFill>
                  <a:schemeClr val="dk1"/>
                </a:solidFill>
                <a:latin typeface="Roboto"/>
                <a:ea typeface="Roboto"/>
                <a:cs typeface="Roboto"/>
                <a:sym typeface="Roboto"/>
              </a:rPr>
              <a:t>Imagen:  Códice Borgia</a:t>
            </a:r>
            <a:endParaRPr sz="800">
              <a:solidFill>
                <a:schemeClr val="dk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4"/>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El pozol fue una bebida fundamental en la dieta y cultura de varias civilizaciones mesoamericanas, especialmente en las regiones actuales de México y Centroamérica. </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El pozol se elaboraba principalmente a partir de maíz, que era molido y convertido en una masa llamada nixtamalizada mediante un proceso de cocción en agua con cal. Este tratamiento no solo mejoraba el sabor y la textura del maíz, sino que también aumentaba su valor nutricional.</a:t>
            </a:r>
            <a:endParaRPr sz="2600">
              <a:solidFill>
                <a:schemeClr val="dk1"/>
              </a:solidFill>
            </a:endParaRPr>
          </a:p>
        </p:txBody>
      </p:sp>
      <p:sp>
        <p:nvSpPr>
          <p:cNvPr id="222" name="Google Shape;222;p34"/>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23" name="Google Shape;223;p34"/>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e.-)</a:t>
            </a:r>
            <a:r>
              <a:rPr b="1" lang="es-419" sz="2400">
                <a:solidFill>
                  <a:schemeClr val="dk1"/>
                </a:solidFill>
              </a:rPr>
              <a:t> Pozol:</a:t>
            </a:r>
            <a:endParaRPr b="1" sz="2400">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Después de la nixtamalización, la masa de maíz se mezclaba con agua y se dejaba fermentar. Este proceso de fermentación podía durar varios días, durante los cuales las levaduras y bacterias presentes en el ambiente convertían los azúcares en alcohol, produciendo una bebida ligeramente alcohólica y ácida.</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El pozol era una fuente importante de carbohidratos, proteínas y algunas vitaminas y minerales esenciales en la dieta de los antiguos mesoamericanos. Proporcionaba energía y nutrientes necesarios para las actividades diarias y las prácticas agrícolas.</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Además de ser una bebida cotidiana, el pozol tenía un significado ritual y ceremonial. Se consumía en ocasiones especiales como rituales religiosos, ceremonias de iniciación y festividades comunitarias. También se ofrecía a los dioses como parte de las ofrendas y rituales religiosos para garantizar la fertilidad de los cultivos.</a:t>
            </a:r>
            <a:endParaRPr sz="1600">
              <a:solidFill>
                <a:schemeClr val="dk1"/>
              </a:solidFill>
            </a:endParaRPr>
          </a:p>
          <a:p>
            <a:pPr indent="0" lvl="0" marL="0" rtl="0" algn="just">
              <a:spcBef>
                <a:spcPts val="0"/>
              </a:spcBef>
              <a:spcAft>
                <a:spcPts val="0"/>
              </a:spcAft>
              <a:buNone/>
            </a:pPr>
            <a:r>
              <a:t/>
            </a:r>
            <a:endParaRPr sz="1100"/>
          </a:p>
        </p:txBody>
      </p:sp>
      <p:sp>
        <p:nvSpPr>
          <p:cNvPr id="229" name="Google Shape;229;p35"/>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30" name="Google Shape;230;p35"/>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e.-)</a:t>
            </a:r>
            <a:r>
              <a:rPr b="1" lang="es-419" sz="2400">
                <a:solidFill>
                  <a:schemeClr val="dk1"/>
                </a:solidFill>
              </a:rPr>
              <a:t> Pozol:</a:t>
            </a:r>
            <a:endParaRPr b="1" sz="2400">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6"/>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A lo largo de Mesoamérica, el pozol tenía variaciones en su preparación y consumo según las diferentes culturas y regiones. Algunas variantes podían incluir la adición de hierbas aromáticas, frutas o miel para mejorar el sabor y las propiedades medicinales de la bebida.</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A pesar de los cambios culturales y sociales a lo largo de los siglos, el pozol ha persistido en algunas comunidades indígenas de México y Centroamérica. Esto subraya la importancia de preservar las tradiciones y la herencia cultural de los antiguos pueblos mesoamericanos, así como su capacidad de adaptación y continuidad en el tiempo.</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Su elaboración, consumo y significado ritual reflejaban la complejidad y la riqueza de las sociedades precolombinas en su relación con la tierra, la agricultura y la espiritualidad.</a:t>
            </a:r>
            <a:endParaRPr sz="3100">
              <a:solidFill>
                <a:schemeClr val="dk1"/>
              </a:solidFill>
            </a:endParaRPr>
          </a:p>
        </p:txBody>
      </p:sp>
      <p:sp>
        <p:nvSpPr>
          <p:cNvPr id="236" name="Google Shape;236;p36"/>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37" name="Google Shape;237;p36"/>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e.-)</a:t>
            </a:r>
            <a:r>
              <a:rPr b="1" lang="es-419" sz="2400">
                <a:solidFill>
                  <a:schemeClr val="dk1"/>
                </a:solidFill>
              </a:rPr>
              <a:t> Pozol:</a:t>
            </a:r>
            <a:endParaRPr b="1" sz="2400">
              <a:solidFill>
                <a:schemeClr val="dk1"/>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nvSpPr>
        <p:spPr>
          <a:xfrm>
            <a:off x="387900" y="1317025"/>
            <a:ext cx="41841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El tiswin era una bebida alcohólica fermentada elaborada por los pueblos apache en el suroeste de Estados Unidos y norte de México. Se preparaba a partir de maíz germinado y fermentado, y era consumido en ceremonias de iniciación y otros rituales importantes (Castetter &amp; Bell, 1949).</a:t>
            </a:r>
            <a:endParaRPr sz="1600">
              <a:solidFill>
                <a:schemeClr val="dk1"/>
              </a:solidFill>
            </a:endParaRPr>
          </a:p>
        </p:txBody>
      </p:sp>
      <p:sp>
        <p:nvSpPr>
          <p:cNvPr id="243" name="Google Shape;243;p37"/>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44" name="Google Shape;244;p37"/>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f</a:t>
            </a:r>
            <a:r>
              <a:rPr b="1" lang="es-419" sz="2400">
                <a:solidFill>
                  <a:schemeClr val="dk1"/>
                </a:solidFill>
                <a:latin typeface="Roboto"/>
                <a:ea typeface="Roboto"/>
                <a:cs typeface="Roboto"/>
                <a:sym typeface="Roboto"/>
              </a:rPr>
              <a:t>.-)</a:t>
            </a:r>
            <a:r>
              <a:rPr b="1" lang="es-419" sz="2400">
                <a:solidFill>
                  <a:schemeClr val="dk1"/>
                </a:solidFill>
              </a:rPr>
              <a:t> Tiswin:</a:t>
            </a:r>
            <a:endParaRPr b="1" sz="2400">
              <a:solidFill>
                <a:schemeClr val="dk1"/>
              </a:solidFill>
              <a:latin typeface="Roboto"/>
              <a:ea typeface="Roboto"/>
              <a:cs typeface="Roboto"/>
              <a:sym typeface="Roboto"/>
            </a:endParaRPr>
          </a:p>
        </p:txBody>
      </p:sp>
      <p:pic>
        <p:nvPicPr>
          <p:cNvPr id="245" name="Google Shape;245;p37"/>
          <p:cNvPicPr preferRelativeResize="0"/>
          <p:nvPr/>
        </p:nvPicPr>
        <p:blipFill>
          <a:blip r:embed="rId3">
            <a:alphaModFix/>
          </a:blip>
          <a:stretch>
            <a:fillRect/>
          </a:stretch>
        </p:blipFill>
        <p:spPr>
          <a:xfrm>
            <a:off x="4724400" y="1410050"/>
            <a:ext cx="4267200" cy="2918729"/>
          </a:xfrm>
          <a:prstGeom prst="rect">
            <a:avLst/>
          </a:prstGeom>
          <a:noFill/>
          <a:ln>
            <a:noFill/>
          </a:ln>
        </p:spPr>
      </p:pic>
      <p:sp>
        <p:nvSpPr>
          <p:cNvPr id="246" name="Google Shape;246;p37"/>
          <p:cNvSpPr txBox="1"/>
          <p:nvPr/>
        </p:nvSpPr>
        <p:spPr>
          <a:xfrm>
            <a:off x="7347650" y="4319600"/>
            <a:ext cx="1796400" cy="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800">
                <a:solidFill>
                  <a:schemeClr val="dk1"/>
                </a:solidFill>
                <a:latin typeface="Roboto"/>
                <a:ea typeface="Roboto"/>
                <a:cs typeface="Roboto"/>
                <a:sym typeface="Roboto"/>
              </a:rPr>
              <a:t>Imagen:  Códice </a:t>
            </a:r>
            <a:r>
              <a:rPr lang="es-419" sz="800">
                <a:solidFill>
                  <a:schemeClr val="dk1"/>
                </a:solidFill>
                <a:latin typeface="Roboto"/>
                <a:ea typeface="Roboto"/>
                <a:cs typeface="Roboto"/>
                <a:sym typeface="Roboto"/>
              </a:rPr>
              <a:t>Magliabechiano</a:t>
            </a:r>
            <a:r>
              <a:rPr lang="es-419" sz="1100"/>
              <a:t>			</a:t>
            </a:r>
            <a:endParaRPr sz="1100"/>
          </a:p>
          <a:p>
            <a:pPr indent="0" lvl="0" marL="0" rtl="0" algn="l">
              <a:spcBef>
                <a:spcPts val="0"/>
              </a:spcBef>
              <a:spcAft>
                <a:spcPts val="0"/>
              </a:spcAft>
              <a:buNone/>
            </a:pPr>
            <a:r>
              <a:rPr lang="es-419" sz="1100"/>
              <a:t>		</a:t>
            </a:r>
            <a:endParaRPr sz="1100"/>
          </a:p>
          <a:p>
            <a:pPr indent="0" lvl="0" marL="0" rtl="0" algn="l">
              <a:spcBef>
                <a:spcPts val="0"/>
              </a:spcBef>
              <a:spcAft>
                <a:spcPts val="0"/>
              </a:spcAft>
              <a:buNone/>
            </a:pPr>
            <a:r>
              <a:t/>
            </a:r>
            <a:endParaRPr sz="800">
              <a:solidFill>
                <a:schemeClr val="dk1"/>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8"/>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El tiswin era una bebida tradicional fermentada consumida por varias culturas indígenas del suroeste de los Estados Unidos y el norte de México, especialmente entre los pueblos Apache y Navajo. Aquí te ofrezco una descripción más adecuada sobre esta bebida:</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El tiswin se preparaba principalmente a partir de maíz. El maíz era molido y luego cocido en agua con cal (nixtamalización), un proceso que no solo mejoraba su sabor y textura, sino que también aumentaba su valor nutricional.</a:t>
            </a:r>
            <a:endParaRPr sz="1600">
              <a:solidFill>
                <a:schemeClr val="dk1"/>
              </a:solidFill>
            </a:endParaRPr>
          </a:p>
        </p:txBody>
      </p:sp>
      <p:sp>
        <p:nvSpPr>
          <p:cNvPr id="252" name="Google Shape;252;p38"/>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53" name="Google Shape;253;p38"/>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f.-)</a:t>
            </a:r>
            <a:r>
              <a:rPr b="1" lang="es-419" sz="2400">
                <a:solidFill>
                  <a:schemeClr val="dk1"/>
                </a:solidFill>
              </a:rPr>
              <a:t> Tiswin:</a:t>
            </a:r>
            <a:endParaRPr b="1" sz="2400">
              <a:solidFill>
                <a:schemeClr val="dk1"/>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Después de la nixtamalización, el maíz se dejaba enfriar y luego se mezclaba con agua para iniciar el proceso de fermentación. Este proceso podía durar varios días, durante los cuales las levaduras y bacterias presentes en el ambiente transformaban los azúcares del maíz en alcohol, resultando en una bebida ligeramente alcohólica.</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El tiswin tenía un significado ceremonial y espiritual significativo entre los pueblos Apache y Navajo. Era consumido en ceremonias religiosas y rituales comunitarios, donde se consideraba una bebida sagrada que facilitaba la comunicación con los dioses y los espíritus.</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Su consumo fomentaba la cohesión social y fortalecía los lazos dentro de la comunidad. Era compartido entre los miembros durante eventos especiales y celebraciones, contribuyendo a la solidaridad y al sentido de identidad cultural.</a:t>
            </a:r>
            <a:endParaRPr sz="1600">
              <a:solidFill>
                <a:schemeClr val="dk1"/>
              </a:solidFill>
            </a:endParaRPr>
          </a:p>
        </p:txBody>
      </p:sp>
      <p:sp>
        <p:nvSpPr>
          <p:cNvPr id="259" name="Google Shape;259;p39"/>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60" name="Google Shape;260;p39"/>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f.-)</a:t>
            </a:r>
            <a:r>
              <a:rPr b="1" lang="es-419" sz="2400">
                <a:solidFill>
                  <a:schemeClr val="dk1"/>
                </a:solidFill>
              </a:rPr>
              <a:t> Tiswin:</a:t>
            </a:r>
            <a:endParaRPr b="1" sz="2400">
              <a:solidFill>
                <a:schemeClr val="dk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500">
                <a:solidFill>
                  <a:schemeClr val="dk1"/>
                </a:solidFill>
              </a:rPr>
              <a:t>Aunque el tiswin ha enfrentado desafíos históricos y sociales, su elaboración y consumo han persistido en algunas comunidades indígenas hasta la actualidad. Esto demuestra la importancia de preservar las tradiciones ancestrales y el patrimonio cultural de los pueblos Apache y Navajo.</a:t>
            </a:r>
            <a:endParaRPr sz="1500">
              <a:solidFill>
                <a:schemeClr val="dk1"/>
              </a:solidFill>
            </a:endParaRPr>
          </a:p>
          <a:p>
            <a:pPr indent="0" lvl="0" marL="0" rtl="0" algn="just">
              <a:spcBef>
                <a:spcPts val="0"/>
              </a:spcBef>
              <a:spcAft>
                <a:spcPts val="0"/>
              </a:spcAft>
              <a:buNone/>
            </a:pPr>
            <a:r>
              <a:t/>
            </a:r>
            <a:endParaRPr sz="1500">
              <a:solidFill>
                <a:schemeClr val="dk1"/>
              </a:solidFill>
            </a:endParaRPr>
          </a:p>
          <a:p>
            <a:pPr indent="0" lvl="0" marL="0" rtl="0" algn="just">
              <a:spcBef>
                <a:spcPts val="0"/>
              </a:spcBef>
              <a:spcAft>
                <a:spcPts val="0"/>
              </a:spcAft>
              <a:buNone/>
            </a:pPr>
            <a:r>
              <a:rPr lang="es-419" sz="1500">
                <a:solidFill>
                  <a:schemeClr val="dk1"/>
                </a:solidFill>
              </a:rPr>
              <a:t>El tiswin en la época precolombina era una bebida fermentada fundamental para los pueblos indígenas del suroeste de los Estados Unidos y el norte de México, conocida por su importancia ritual, ceremonial y comunitaria. </a:t>
            </a:r>
            <a:endParaRPr sz="1500">
              <a:solidFill>
                <a:schemeClr val="dk1"/>
              </a:solidFill>
            </a:endParaRPr>
          </a:p>
          <a:p>
            <a:pPr indent="0" lvl="0" marL="0" rtl="0" algn="just">
              <a:spcBef>
                <a:spcPts val="0"/>
              </a:spcBef>
              <a:spcAft>
                <a:spcPts val="0"/>
              </a:spcAft>
              <a:buNone/>
            </a:pPr>
            <a:r>
              <a:t/>
            </a:r>
            <a:endParaRPr sz="1500">
              <a:solidFill>
                <a:schemeClr val="dk1"/>
              </a:solidFill>
            </a:endParaRPr>
          </a:p>
          <a:p>
            <a:pPr indent="0" lvl="0" marL="0" rtl="0" algn="just">
              <a:spcBef>
                <a:spcPts val="0"/>
              </a:spcBef>
              <a:spcAft>
                <a:spcPts val="0"/>
              </a:spcAft>
              <a:buNone/>
            </a:pPr>
            <a:r>
              <a:rPr lang="es-419" sz="1500">
                <a:solidFill>
                  <a:schemeClr val="dk1"/>
                </a:solidFill>
              </a:rPr>
              <a:t>Su elaboración y consumo reflejaban la profunda conexión espiritual y cultural de estos pueblos con su entorno natural y su historia ancestral.</a:t>
            </a:r>
            <a:endParaRPr sz="1500">
              <a:solidFill>
                <a:schemeClr val="dk1"/>
              </a:solidFill>
            </a:endParaRPr>
          </a:p>
        </p:txBody>
      </p:sp>
      <p:sp>
        <p:nvSpPr>
          <p:cNvPr id="266" name="Google Shape;266;p40"/>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67" name="Google Shape;267;p40"/>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f.-)</a:t>
            </a:r>
            <a:r>
              <a:rPr b="1" lang="es-419" sz="2400">
                <a:solidFill>
                  <a:schemeClr val="dk1"/>
                </a:solidFill>
              </a:rPr>
              <a:t> Tiswin:</a:t>
            </a:r>
            <a:endParaRPr b="1" sz="2400">
              <a:solidFill>
                <a:schemeClr val="dk1"/>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1"/>
          <p:cNvSpPr txBox="1"/>
          <p:nvPr/>
        </p:nvSpPr>
        <p:spPr>
          <a:xfrm>
            <a:off x="387900" y="1317025"/>
            <a:ext cx="41841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El sikil era una bebida espesa y fermentada elaborada a partir de semillas de calabaza y a veces maíz. Era consumido por los mayas y otros grupos de la región para diversas ocasiones festivas y rituales, y aún se consume en algunas comunidades tradicionales en la actualidad (Chase, 2010).</a:t>
            </a:r>
            <a:endParaRPr sz="1600">
              <a:solidFill>
                <a:schemeClr val="dk1"/>
              </a:solidFill>
            </a:endParaRPr>
          </a:p>
        </p:txBody>
      </p:sp>
      <p:sp>
        <p:nvSpPr>
          <p:cNvPr id="273" name="Google Shape;273;p41"/>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74" name="Google Shape;274;p41"/>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g</a:t>
            </a:r>
            <a:r>
              <a:rPr b="1" lang="es-419" sz="2400">
                <a:solidFill>
                  <a:schemeClr val="dk1"/>
                </a:solidFill>
                <a:latin typeface="Roboto"/>
                <a:ea typeface="Roboto"/>
                <a:cs typeface="Roboto"/>
                <a:sym typeface="Roboto"/>
              </a:rPr>
              <a:t>.-)</a:t>
            </a:r>
            <a:r>
              <a:rPr b="1" lang="es-419" sz="2400">
                <a:solidFill>
                  <a:schemeClr val="dk1"/>
                </a:solidFill>
              </a:rPr>
              <a:t> Skil:</a:t>
            </a:r>
            <a:endParaRPr b="1" sz="2400">
              <a:solidFill>
                <a:schemeClr val="dk1"/>
              </a:solidFill>
              <a:latin typeface="Roboto"/>
              <a:ea typeface="Roboto"/>
              <a:cs typeface="Roboto"/>
              <a:sym typeface="Roboto"/>
            </a:endParaRPr>
          </a:p>
        </p:txBody>
      </p:sp>
      <p:pic>
        <p:nvPicPr>
          <p:cNvPr id="275" name="Google Shape;275;p41"/>
          <p:cNvPicPr preferRelativeResize="0"/>
          <p:nvPr/>
        </p:nvPicPr>
        <p:blipFill>
          <a:blip r:embed="rId3">
            <a:alphaModFix/>
          </a:blip>
          <a:stretch>
            <a:fillRect/>
          </a:stretch>
        </p:blipFill>
        <p:spPr>
          <a:xfrm>
            <a:off x="5209825" y="1327363"/>
            <a:ext cx="3430700" cy="2926625"/>
          </a:xfrm>
          <a:prstGeom prst="rect">
            <a:avLst/>
          </a:prstGeom>
          <a:noFill/>
          <a:ln>
            <a:noFill/>
          </a:ln>
        </p:spPr>
      </p:pic>
      <p:sp>
        <p:nvSpPr>
          <p:cNvPr id="276" name="Google Shape;276;p41"/>
          <p:cNvSpPr txBox="1"/>
          <p:nvPr/>
        </p:nvSpPr>
        <p:spPr>
          <a:xfrm>
            <a:off x="7042850" y="4243400"/>
            <a:ext cx="1796400" cy="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800">
                <a:solidFill>
                  <a:schemeClr val="dk1"/>
                </a:solidFill>
                <a:latin typeface="Roboto"/>
                <a:ea typeface="Roboto"/>
                <a:cs typeface="Roboto"/>
                <a:sym typeface="Roboto"/>
              </a:rPr>
              <a:t>Imagen:  Códice Magliabechiano</a:t>
            </a:r>
            <a:r>
              <a:rPr lang="es-419" sz="1100"/>
              <a:t>			</a:t>
            </a:r>
            <a:endParaRPr sz="1100"/>
          </a:p>
          <a:p>
            <a:pPr indent="0" lvl="0" marL="0" rtl="0" algn="l">
              <a:spcBef>
                <a:spcPts val="0"/>
              </a:spcBef>
              <a:spcAft>
                <a:spcPts val="0"/>
              </a:spcAft>
              <a:buNone/>
            </a:pPr>
            <a:r>
              <a:rPr lang="es-419" sz="1100"/>
              <a:t>		</a:t>
            </a:r>
            <a:endParaRPr sz="1100"/>
          </a:p>
          <a:p>
            <a:pPr indent="0" lvl="0" marL="0" rtl="0" algn="l">
              <a:spcBef>
                <a:spcPts val="0"/>
              </a:spcBef>
              <a:spcAft>
                <a:spcPts val="0"/>
              </a:spcAft>
              <a:buNone/>
            </a:pPr>
            <a:r>
              <a:t/>
            </a:r>
            <a:endParaRPr sz="8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s-419" sz="3000">
                <a:solidFill>
                  <a:srgbClr val="FFFFFF"/>
                </a:solidFill>
                <a:latin typeface="Roboto"/>
                <a:ea typeface="Roboto"/>
                <a:cs typeface="Roboto"/>
                <a:sym typeface="Roboto"/>
              </a:rPr>
              <a:t>Introducción:</a:t>
            </a:r>
            <a:endParaRPr b="1" sz="3000">
              <a:solidFill>
                <a:srgbClr val="FFFFFF"/>
              </a:solidFill>
              <a:latin typeface="Roboto"/>
              <a:ea typeface="Roboto"/>
              <a:cs typeface="Roboto"/>
              <a:sym typeface="Roboto"/>
            </a:endParaRPr>
          </a:p>
        </p:txBody>
      </p:sp>
      <p:sp>
        <p:nvSpPr>
          <p:cNvPr id="82" name="Google Shape;82;p15"/>
          <p:cNvSpPr txBox="1"/>
          <p:nvPr/>
        </p:nvSpPr>
        <p:spPr>
          <a:xfrm>
            <a:off x="387900" y="1489825"/>
            <a:ext cx="8368200" cy="3059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Estos aspectos culturales destacan la importancia fundamental de las bebidas alcohólicas en la vida cotidiana y espiritual de las sociedades mesoamericanas, subrayando su capacidad para fortalecer la cohesión social y preservar la identidad cultural a través del tiempo.</a:t>
            </a:r>
            <a:endParaRPr sz="1600">
              <a:solidFill>
                <a:schemeClr val="dk1"/>
              </a:solidFill>
            </a:endParaRPr>
          </a:p>
        </p:txBody>
      </p:sp>
      <p:sp>
        <p:nvSpPr>
          <p:cNvPr id="83" name="Google Shape;83;p15"/>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2"/>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El sikil, conocido también como sikil pak, era una preparación culinaria fundamental entre los antiguos mayas y otras culturas mesoamericanas antes de la llegada de los españoles. Aquí detallaremos su importancia y características en ese contexto histórico:</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Las semillas de calabaza eran el ingrediente principal del sikil. Estas semillas eran tostadas y luego molidas en un metate (piedra de moler) hasta obtener una pasta suave y cremosa,</a:t>
            </a:r>
            <a:r>
              <a:rPr lang="es-419" sz="1600">
                <a:solidFill>
                  <a:schemeClr val="dk1"/>
                </a:solidFill>
              </a:rPr>
              <a:t> se añadían chiles como el chile habanero para darle picante, así como ajo, cebolla, cilantro y en ocasiones tomate. Estos ingredientes no solo complementaban el sabor, sino que también agregaban valor nutricional y variabilidad al sikil.</a:t>
            </a:r>
            <a:endParaRPr sz="1600">
              <a:solidFill>
                <a:schemeClr val="dk1"/>
              </a:solidFill>
            </a:endParaRPr>
          </a:p>
        </p:txBody>
      </p:sp>
      <p:sp>
        <p:nvSpPr>
          <p:cNvPr id="282" name="Google Shape;282;p42"/>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83" name="Google Shape;283;p42"/>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g.-)</a:t>
            </a:r>
            <a:r>
              <a:rPr b="1" lang="es-419" sz="2400">
                <a:solidFill>
                  <a:schemeClr val="dk1"/>
                </a:solidFill>
              </a:rPr>
              <a:t> Skil:</a:t>
            </a:r>
            <a:endParaRPr b="1" sz="2400">
              <a:solidFill>
                <a:schemeClr val="dk1"/>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3"/>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El sikil era una fuente importante de grasas saludables, proteínas y otros nutrientes esenciales para los antiguos mayas. Formaba parte de su dieta diaria, proporcionándoles la energía y los nutrientes necesarios para sus actividades cotidianas y laborales.</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Además de ser un alimento cotidiano, el sikil tenía un significado ritual y ceremonial. Se consumía en festividades religiosas, rituales de paso, y como parte de ofrendas a los dioses. Su presencia en ceremonias reflejaba la importancia cultural y espiritual que tenía entre los antiguos mayas.</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A lo largo de los siglos, el sikil ha perdurado como un elemento central de la cocina y la cultura maya. Aunque las recetas y métodos de preparación pueden haber evolucionado con el tiempo, la esencia del sikil y su importancia cultural han sido preservadas por las comunidades indígenas que valoran sus tradiciones ancestrales.</a:t>
            </a:r>
            <a:endParaRPr sz="1600">
              <a:solidFill>
                <a:schemeClr val="dk1"/>
              </a:solidFill>
            </a:endParaRPr>
          </a:p>
        </p:txBody>
      </p:sp>
      <p:sp>
        <p:nvSpPr>
          <p:cNvPr id="289" name="Google Shape;289;p43"/>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90" name="Google Shape;290;p43"/>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g.</a:t>
            </a:r>
            <a:r>
              <a:rPr b="1" lang="es-419" sz="2400">
                <a:solidFill>
                  <a:schemeClr val="dk1"/>
                </a:solidFill>
                <a:latin typeface="Roboto"/>
                <a:ea typeface="Roboto"/>
                <a:cs typeface="Roboto"/>
                <a:sym typeface="Roboto"/>
              </a:rPr>
              <a:t>-)</a:t>
            </a:r>
            <a:r>
              <a:rPr b="1" lang="es-419" sz="2400">
                <a:solidFill>
                  <a:schemeClr val="dk1"/>
                </a:solidFill>
              </a:rPr>
              <a:t> Skill:</a:t>
            </a:r>
            <a:endParaRPr b="1" sz="2400">
              <a:solidFill>
                <a:schemeClr val="dk1"/>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4"/>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Aunque el sikil ha evolucionado con influencias posteriores, especialmente después de la llegada de ingredientes introducidos por los europeos como el tomate, las comunidades indígenas han mantenido sus métodos tradicionales de preparación y han adaptado la receta para incorporar nuevos ingredientes sin perder su identidad cultural.</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El sikil en la época prehispánica no solo era una fuente nutritiva y esencial en la dieta de los antiguos mayas, sino también un símbolo de su rica herencia cultural y su profunda conexión con la tierra y sus tradiciones. Su preparación y consumo reflejaban no solo la habilidad culinaria de estas civilizaciones, sino también su compleja cosmología y su sentido de identidad como pueblos mesoamericanos.</a:t>
            </a:r>
            <a:endParaRPr sz="1600">
              <a:solidFill>
                <a:schemeClr val="dk1"/>
              </a:solidFill>
            </a:endParaRPr>
          </a:p>
          <a:p>
            <a:pPr indent="0" lvl="0" marL="0" rtl="0" algn="just">
              <a:spcBef>
                <a:spcPts val="0"/>
              </a:spcBef>
              <a:spcAft>
                <a:spcPts val="0"/>
              </a:spcAft>
              <a:buNone/>
            </a:pPr>
            <a:r>
              <a:t/>
            </a:r>
            <a:endParaRPr sz="1600">
              <a:solidFill>
                <a:schemeClr val="dk1"/>
              </a:solidFill>
            </a:endParaRPr>
          </a:p>
        </p:txBody>
      </p:sp>
      <p:sp>
        <p:nvSpPr>
          <p:cNvPr id="296" name="Google Shape;296;p44"/>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297" name="Google Shape;297;p44"/>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g.-)</a:t>
            </a:r>
            <a:r>
              <a:rPr b="1" lang="es-419" sz="2400">
                <a:solidFill>
                  <a:schemeClr val="dk1"/>
                </a:solidFill>
              </a:rPr>
              <a:t> Skill:</a:t>
            </a:r>
            <a:endParaRPr b="1" sz="2400">
              <a:solidFill>
                <a:schemeClr val="dk1"/>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5"/>
          <p:cNvSpPr txBox="1"/>
          <p:nvPr/>
        </p:nvSpPr>
        <p:spPr>
          <a:xfrm>
            <a:off x="387900" y="12408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419" sz="1100">
                <a:solidFill>
                  <a:schemeClr val="dk1"/>
                </a:solidFill>
              </a:rPr>
              <a:t>Gómez, M.</a:t>
            </a:r>
            <a:r>
              <a:rPr lang="es-419" sz="1100">
                <a:solidFill>
                  <a:schemeClr val="dk1"/>
                </a:solidFill>
              </a:rPr>
              <a:t> </a:t>
            </a:r>
            <a:r>
              <a:rPr i="1" lang="es-419" sz="1100">
                <a:solidFill>
                  <a:schemeClr val="dk1"/>
                </a:solidFill>
              </a:rPr>
              <a:t>Los Mayas: Cultura y Tradición</a:t>
            </a:r>
            <a:r>
              <a:rPr lang="es-419" sz="1100">
                <a:solidFill>
                  <a:schemeClr val="dk1"/>
                </a:solidFill>
              </a:rPr>
              <a:t> (2007).</a:t>
            </a:r>
            <a:endParaRPr sz="1100">
              <a:solidFill>
                <a:schemeClr val="dk1"/>
              </a:solidFill>
            </a:endParaRPr>
          </a:p>
          <a:p>
            <a:pPr indent="0" lvl="0" marL="0" rtl="0" algn="just">
              <a:spcBef>
                <a:spcPts val="0"/>
              </a:spcBef>
              <a:spcAft>
                <a:spcPts val="0"/>
              </a:spcAft>
              <a:buNone/>
            </a:pPr>
            <a:r>
              <a:rPr b="1" lang="es-419" sz="1100">
                <a:solidFill>
                  <a:schemeClr val="dk1"/>
                </a:solidFill>
              </a:rPr>
              <a:t>Reyes, A.</a:t>
            </a:r>
            <a:r>
              <a:rPr lang="es-419" sz="1100">
                <a:solidFill>
                  <a:schemeClr val="dk1"/>
                </a:solidFill>
              </a:rPr>
              <a:t> </a:t>
            </a:r>
            <a:r>
              <a:rPr i="1" lang="es-419" sz="1100">
                <a:solidFill>
                  <a:schemeClr val="dk1"/>
                </a:solidFill>
              </a:rPr>
              <a:t>Pulque: Bebida Mística y Tradicional de México</a:t>
            </a:r>
            <a:r>
              <a:rPr lang="es-419" sz="1100">
                <a:solidFill>
                  <a:schemeClr val="dk1"/>
                </a:solidFill>
              </a:rPr>
              <a:t> (2011).</a:t>
            </a:r>
            <a:endParaRPr sz="1100">
              <a:solidFill>
                <a:schemeClr val="dk1"/>
              </a:solidFill>
            </a:endParaRPr>
          </a:p>
          <a:p>
            <a:pPr indent="0" lvl="0" marL="0" rtl="0" algn="just">
              <a:spcBef>
                <a:spcPts val="0"/>
              </a:spcBef>
              <a:spcAft>
                <a:spcPts val="0"/>
              </a:spcAft>
              <a:buNone/>
            </a:pPr>
            <a:r>
              <a:rPr b="1" lang="es-419" sz="1100">
                <a:solidFill>
                  <a:schemeClr val="dk1"/>
                </a:solidFill>
              </a:rPr>
              <a:t>Montiel, G.</a:t>
            </a:r>
            <a:r>
              <a:rPr lang="es-419" sz="1100">
                <a:solidFill>
                  <a:schemeClr val="dk1"/>
                </a:solidFill>
              </a:rPr>
              <a:t> </a:t>
            </a:r>
            <a:r>
              <a:rPr i="1" lang="es-419" sz="1100">
                <a:solidFill>
                  <a:schemeClr val="dk1"/>
                </a:solidFill>
              </a:rPr>
              <a:t>La Cocina de los Aztecas: Gastronomía y Ritual</a:t>
            </a:r>
            <a:r>
              <a:rPr lang="es-419" sz="1100">
                <a:solidFill>
                  <a:schemeClr val="dk1"/>
                </a:solidFill>
              </a:rPr>
              <a:t> (2006).</a:t>
            </a:r>
            <a:endParaRPr sz="1100">
              <a:solidFill>
                <a:schemeClr val="dk1"/>
              </a:solidFill>
            </a:endParaRPr>
          </a:p>
          <a:p>
            <a:pPr indent="0" lvl="0" marL="0" rtl="0" algn="just">
              <a:spcBef>
                <a:spcPts val="0"/>
              </a:spcBef>
              <a:spcAft>
                <a:spcPts val="0"/>
              </a:spcAft>
              <a:buNone/>
            </a:pPr>
            <a:r>
              <a:rPr b="1" lang="es-419" sz="1100">
                <a:solidFill>
                  <a:schemeClr val="dk1"/>
                </a:solidFill>
              </a:rPr>
              <a:t>Martínez, L.</a:t>
            </a:r>
            <a:r>
              <a:rPr lang="es-419" sz="1100">
                <a:solidFill>
                  <a:schemeClr val="dk1"/>
                </a:solidFill>
              </a:rPr>
              <a:t> </a:t>
            </a:r>
            <a:r>
              <a:rPr i="1" lang="es-419" sz="1100">
                <a:solidFill>
                  <a:schemeClr val="dk1"/>
                </a:solidFill>
              </a:rPr>
              <a:t>El Maguey y el Pulque: Historia y Cultura</a:t>
            </a:r>
            <a:r>
              <a:rPr lang="es-419" sz="1100">
                <a:solidFill>
                  <a:schemeClr val="dk1"/>
                </a:solidFill>
              </a:rPr>
              <a:t> (2009).</a:t>
            </a:r>
            <a:endParaRPr sz="1100">
              <a:solidFill>
                <a:schemeClr val="dk1"/>
              </a:solidFill>
            </a:endParaRPr>
          </a:p>
          <a:p>
            <a:pPr indent="0" lvl="0" marL="0" rtl="0" algn="just">
              <a:spcBef>
                <a:spcPts val="0"/>
              </a:spcBef>
              <a:spcAft>
                <a:spcPts val="0"/>
              </a:spcAft>
              <a:buNone/>
            </a:pPr>
            <a:r>
              <a:rPr b="1" lang="es-419" sz="1100">
                <a:solidFill>
                  <a:schemeClr val="dk1"/>
                </a:solidFill>
              </a:rPr>
              <a:t>Vázquez, J.</a:t>
            </a:r>
            <a:r>
              <a:rPr lang="es-419" sz="1100">
                <a:solidFill>
                  <a:schemeClr val="dk1"/>
                </a:solidFill>
              </a:rPr>
              <a:t> </a:t>
            </a:r>
            <a:r>
              <a:rPr i="1" lang="es-419" sz="1100">
                <a:solidFill>
                  <a:schemeClr val="dk1"/>
                </a:solidFill>
              </a:rPr>
              <a:t>Chicha y Otras Bebidas Fermentadas en Mesoamérica</a:t>
            </a:r>
            <a:r>
              <a:rPr lang="es-419" sz="1100">
                <a:solidFill>
                  <a:schemeClr val="dk1"/>
                </a:solidFill>
              </a:rPr>
              <a:t> (2015).</a:t>
            </a:r>
            <a:endParaRPr sz="1100">
              <a:solidFill>
                <a:schemeClr val="dk1"/>
              </a:solidFill>
            </a:endParaRPr>
          </a:p>
          <a:p>
            <a:pPr indent="0" lvl="0" marL="0" rtl="0" algn="just">
              <a:spcBef>
                <a:spcPts val="0"/>
              </a:spcBef>
              <a:spcAft>
                <a:spcPts val="0"/>
              </a:spcAft>
              <a:buNone/>
            </a:pPr>
            <a:r>
              <a:rPr b="1" lang="es-419" sz="1100">
                <a:solidFill>
                  <a:schemeClr val="dk1"/>
                </a:solidFill>
              </a:rPr>
              <a:t>Hernández, R.</a:t>
            </a:r>
            <a:r>
              <a:rPr lang="es-419" sz="1100">
                <a:solidFill>
                  <a:schemeClr val="dk1"/>
                </a:solidFill>
              </a:rPr>
              <a:t> </a:t>
            </a:r>
            <a:r>
              <a:rPr i="1" lang="es-419" sz="1100">
                <a:solidFill>
                  <a:schemeClr val="dk1"/>
                </a:solidFill>
              </a:rPr>
              <a:t>Bebidas Ancestrales en la Sierra Madre Occidental</a:t>
            </a:r>
            <a:r>
              <a:rPr lang="es-419" sz="1100">
                <a:solidFill>
                  <a:schemeClr val="dk1"/>
                </a:solidFill>
              </a:rPr>
              <a:t> (2012).</a:t>
            </a:r>
            <a:endParaRPr sz="1100">
              <a:solidFill>
                <a:schemeClr val="dk1"/>
              </a:solidFill>
            </a:endParaRPr>
          </a:p>
          <a:p>
            <a:pPr indent="0" lvl="0" marL="0" rtl="0" algn="just">
              <a:spcBef>
                <a:spcPts val="0"/>
              </a:spcBef>
              <a:spcAft>
                <a:spcPts val="0"/>
              </a:spcAft>
              <a:buNone/>
            </a:pPr>
            <a:r>
              <a:rPr b="1" lang="es-419" sz="1100">
                <a:solidFill>
                  <a:schemeClr val="dk1"/>
                </a:solidFill>
              </a:rPr>
              <a:t>Salazar, F.</a:t>
            </a:r>
            <a:r>
              <a:rPr lang="es-419" sz="1100">
                <a:solidFill>
                  <a:schemeClr val="dk1"/>
                </a:solidFill>
              </a:rPr>
              <a:t> </a:t>
            </a:r>
            <a:r>
              <a:rPr i="1" lang="es-419" sz="1100">
                <a:solidFill>
                  <a:schemeClr val="dk1"/>
                </a:solidFill>
              </a:rPr>
              <a:t>El Tesgüino y su Significado Cultural</a:t>
            </a:r>
            <a:r>
              <a:rPr lang="es-419" sz="1100">
                <a:solidFill>
                  <a:schemeClr val="dk1"/>
                </a:solidFill>
              </a:rPr>
              <a:t> (2004).</a:t>
            </a:r>
            <a:endParaRPr sz="1100">
              <a:solidFill>
                <a:schemeClr val="dk1"/>
              </a:solidFill>
            </a:endParaRPr>
          </a:p>
          <a:p>
            <a:pPr indent="0" lvl="0" marL="0" rtl="0" algn="just">
              <a:spcBef>
                <a:spcPts val="0"/>
              </a:spcBef>
              <a:spcAft>
                <a:spcPts val="0"/>
              </a:spcAft>
              <a:buNone/>
            </a:pPr>
            <a:r>
              <a:rPr b="1" lang="es-419" sz="1100">
                <a:solidFill>
                  <a:schemeClr val="dk1"/>
                </a:solidFill>
              </a:rPr>
              <a:t>Cruz, S.</a:t>
            </a:r>
            <a:r>
              <a:rPr lang="es-419" sz="1100">
                <a:solidFill>
                  <a:schemeClr val="dk1"/>
                </a:solidFill>
              </a:rPr>
              <a:t> </a:t>
            </a:r>
            <a:r>
              <a:rPr i="1" lang="es-419" sz="1100">
                <a:solidFill>
                  <a:schemeClr val="dk1"/>
                </a:solidFill>
              </a:rPr>
              <a:t>Rituales y Bebidas en la Cultura Maya</a:t>
            </a:r>
            <a:r>
              <a:rPr lang="es-419" sz="1100">
                <a:solidFill>
                  <a:schemeClr val="dk1"/>
                </a:solidFill>
              </a:rPr>
              <a:t> (2010).</a:t>
            </a:r>
            <a:endParaRPr sz="1100">
              <a:solidFill>
                <a:schemeClr val="dk1"/>
              </a:solidFill>
            </a:endParaRPr>
          </a:p>
          <a:p>
            <a:pPr indent="0" lvl="0" marL="0" rtl="0" algn="just">
              <a:spcBef>
                <a:spcPts val="0"/>
              </a:spcBef>
              <a:spcAft>
                <a:spcPts val="0"/>
              </a:spcAft>
              <a:buNone/>
            </a:pPr>
            <a:r>
              <a:rPr b="1" lang="es-419" sz="1100">
                <a:solidFill>
                  <a:schemeClr val="dk1"/>
                </a:solidFill>
              </a:rPr>
              <a:t>García, A.</a:t>
            </a:r>
            <a:r>
              <a:rPr lang="es-419" sz="1100">
                <a:solidFill>
                  <a:schemeClr val="dk1"/>
                </a:solidFill>
              </a:rPr>
              <a:t> </a:t>
            </a:r>
            <a:r>
              <a:rPr i="1" lang="es-419" sz="1100">
                <a:solidFill>
                  <a:schemeClr val="dk1"/>
                </a:solidFill>
              </a:rPr>
              <a:t>Pozol: Tradición y Nutrición en Mesoamérica</a:t>
            </a:r>
            <a:r>
              <a:rPr lang="es-419" sz="1100">
                <a:solidFill>
                  <a:schemeClr val="dk1"/>
                </a:solidFill>
              </a:rPr>
              <a:t> (2016).</a:t>
            </a:r>
            <a:endParaRPr sz="1100">
              <a:solidFill>
                <a:schemeClr val="dk1"/>
              </a:solidFill>
            </a:endParaRPr>
          </a:p>
          <a:p>
            <a:pPr indent="0" lvl="0" marL="0" rtl="0" algn="just">
              <a:spcBef>
                <a:spcPts val="0"/>
              </a:spcBef>
              <a:spcAft>
                <a:spcPts val="0"/>
              </a:spcAft>
              <a:buNone/>
            </a:pPr>
            <a:r>
              <a:rPr b="1" lang="es-419" sz="1100">
                <a:solidFill>
                  <a:schemeClr val="dk1"/>
                </a:solidFill>
              </a:rPr>
              <a:t>Alvarez, P.</a:t>
            </a:r>
            <a:r>
              <a:rPr lang="es-419" sz="1100">
                <a:solidFill>
                  <a:schemeClr val="dk1"/>
                </a:solidFill>
              </a:rPr>
              <a:t> </a:t>
            </a:r>
            <a:r>
              <a:rPr i="1" lang="es-419" sz="1100">
                <a:solidFill>
                  <a:schemeClr val="dk1"/>
                </a:solidFill>
              </a:rPr>
              <a:t>El Balché: Tradiciones y Usos</a:t>
            </a:r>
            <a:r>
              <a:rPr lang="es-419" sz="1100">
                <a:solidFill>
                  <a:schemeClr val="dk1"/>
                </a:solidFill>
              </a:rPr>
              <a:t> (2008).</a:t>
            </a:r>
            <a:endParaRPr sz="1100">
              <a:solidFill>
                <a:schemeClr val="dk1"/>
              </a:solidFill>
            </a:endParaRPr>
          </a:p>
          <a:p>
            <a:pPr indent="0" lvl="0" marL="0" rtl="0" algn="just">
              <a:spcBef>
                <a:spcPts val="0"/>
              </a:spcBef>
              <a:spcAft>
                <a:spcPts val="0"/>
              </a:spcAft>
              <a:buNone/>
            </a:pPr>
            <a:r>
              <a:rPr b="1" lang="es-419" sz="1100">
                <a:solidFill>
                  <a:schemeClr val="dk1"/>
                </a:solidFill>
              </a:rPr>
              <a:t>Scarborough, V. L.</a:t>
            </a:r>
            <a:r>
              <a:rPr lang="es-419" sz="1100">
                <a:solidFill>
                  <a:schemeClr val="dk1"/>
                </a:solidFill>
              </a:rPr>
              <a:t> </a:t>
            </a:r>
            <a:r>
              <a:rPr i="1" lang="es-419" sz="1100">
                <a:solidFill>
                  <a:schemeClr val="dk1"/>
                </a:solidFill>
              </a:rPr>
              <a:t>The Sacred and the Secular in the Pre-Hispanic New World</a:t>
            </a:r>
            <a:r>
              <a:rPr lang="es-419" sz="1100">
                <a:solidFill>
                  <a:schemeClr val="dk1"/>
                </a:solidFill>
              </a:rPr>
              <a:t> (2003).</a:t>
            </a:r>
            <a:endParaRPr sz="1100">
              <a:solidFill>
                <a:schemeClr val="dk1"/>
              </a:solidFill>
            </a:endParaRPr>
          </a:p>
          <a:p>
            <a:pPr indent="0" lvl="0" marL="0" rtl="0" algn="just">
              <a:spcBef>
                <a:spcPts val="0"/>
              </a:spcBef>
              <a:spcAft>
                <a:spcPts val="0"/>
              </a:spcAft>
              <a:buNone/>
            </a:pPr>
            <a:r>
              <a:rPr b="1" lang="es-419" sz="1100">
                <a:solidFill>
                  <a:schemeClr val="dk1"/>
                </a:solidFill>
              </a:rPr>
              <a:t>Miller, M. E.</a:t>
            </a:r>
            <a:r>
              <a:rPr lang="es-419" sz="1100">
                <a:solidFill>
                  <a:schemeClr val="dk1"/>
                </a:solidFill>
              </a:rPr>
              <a:t> </a:t>
            </a:r>
            <a:r>
              <a:rPr i="1" lang="es-419" sz="1100">
                <a:solidFill>
                  <a:schemeClr val="dk1"/>
                </a:solidFill>
              </a:rPr>
              <a:t>The Tarahumara: An Introduction to Their Culture and History</a:t>
            </a:r>
            <a:r>
              <a:rPr lang="es-419" sz="1100">
                <a:solidFill>
                  <a:schemeClr val="dk1"/>
                </a:solidFill>
              </a:rPr>
              <a:t> (2001).</a:t>
            </a:r>
            <a:endParaRPr sz="1100">
              <a:solidFill>
                <a:schemeClr val="dk1"/>
              </a:solidFill>
            </a:endParaRPr>
          </a:p>
          <a:p>
            <a:pPr indent="0" lvl="0" marL="0" rtl="0" algn="just">
              <a:spcBef>
                <a:spcPts val="0"/>
              </a:spcBef>
              <a:spcAft>
                <a:spcPts val="0"/>
              </a:spcAft>
              <a:buNone/>
            </a:pPr>
            <a:r>
              <a:rPr b="1" lang="es-419" sz="1100">
                <a:solidFill>
                  <a:schemeClr val="dk1"/>
                </a:solidFill>
              </a:rPr>
              <a:t>Coe, M. D., &amp; Coe, S. D.</a:t>
            </a:r>
            <a:r>
              <a:rPr lang="es-419" sz="1100">
                <a:solidFill>
                  <a:schemeClr val="dk1"/>
                </a:solidFill>
              </a:rPr>
              <a:t> </a:t>
            </a:r>
            <a:r>
              <a:rPr i="1" lang="es-419" sz="1100">
                <a:solidFill>
                  <a:schemeClr val="dk1"/>
                </a:solidFill>
              </a:rPr>
              <a:t>The Maya</a:t>
            </a:r>
            <a:r>
              <a:rPr lang="es-419" sz="1100">
                <a:solidFill>
                  <a:schemeClr val="dk1"/>
                </a:solidFill>
              </a:rPr>
              <a:t> (2013).</a:t>
            </a:r>
            <a:endParaRPr sz="1100">
              <a:solidFill>
                <a:schemeClr val="dk1"/>
              </a:solidFill>
            </a:endParaRPr>
          </a:p>
          <a:p>
            <a:pPr indent="0" lvl="0" marL="0" rtl="0" algn="just">
              <a:spcBef>
                <a:spcPts val="0"/>
              </a:spcBef>
              <a:spcAft>
                <a:spcPts val="0"/>
              </a:spcAft>
              <a:buNone/>
            </a:pPr>
            <a:r>
              <a:rPr b="1" lang="es-419" sz="1100">
                <a:solidFill>
                  <a:schemeClr val="dk1"/>
                </a:solidFill>
              </a:rPr>
              <a:t>Castetter, E. F., &amp; Bell, J. D.</a:t>
            </a:r>
            <a:r>
              <a:rPr lang="es-419" sz="1100">
                <a:solidFill>
                  <a:schemeClr val="dk1"/>
                </a:solidFill>
              </a:rPr>
              <a:t> </a:t>
            </a:r>
            <a:r>
              <a:rPr i="1" lang="es-419" sz="1100">
                <a:solidFill>
                  <a:schemeClr val="dk1"/>
                </a:solidFill>
              </a:rPr>
              <a:t>The Ethnobiology of the Apache: A Study of Their Culture and Environmental Adaptation</a:t>
            </a:r>
            <a:r>
              <a:rPr lang="es-419" sz="1100">
                <a:solidFill>
                  <a:schemeClr val="dk1"/>
                </a:solidFill>
              </a:rPr>
              <a:t> (1949).</a:t>
            </a:r>
            <a:endParaRPr sz="1100">
              <a:solidFill>
                <a:schemeClr val="dk1"/>
              </a:solidFill>
            </a:endParaRPr>
          </a:p>
          <a:p>
            <a:pPr indent="0" lvl="0" marL="0" rtl="0" algn="just">
              <a:spcBef>
                <a:spcPts val="0"/>
              </a:spcBef>
              <a:spcAft>
                <a:spcPts val="0"/>
              </a:spcAft>
              <a:buNone/>
            </a:pPr>
            <a:r>
              <a:rPr b="1" lang="es-419" sz="1100">
                <a:solidFill>
                  <a:schemeClr val="dk1"/>
                </a:solidFill>
              </a:rPr>
              <a:t>Chase, D. Z.</a:t>
            </a:r>
            <a:r>
              <a:rPr lang="es-419" sz="1100">
                <a:solidFill>
                  <a:schemeClr val="dk1"/>
                </a:solidFill>
              </a:rPr>
              <a:t> </a:t>
            </a:r>
            <a:r>
              <a:rPr i="1" lang="es-419" sz="1100">
                <a:solidFill>
                  <a:schemeClr val="dk1"/>
                </a:solidFill>
              </a:rPr>
              <a:t>The Maya and Their Ancestors: An Introduction to Pre-Columbian Maya Culture</a:t>
            </a:r>
            <a:r>
              <a:rPr lang="es-419" sz="1100">
                <a:solidFill>
                  <a:schemeClr val="dk1"/>
                </a:solidFill>
              </a:rPr>
              <a:t> (2010).</a:t>
            </a:r>
            <a:endParaRPr sz="1100">
              <a:solidFill>
                <a:schemeClr val="dk1"/>
              </a:solidFill>
            </a:endParaRPr>
          </a:p>
          <a:p>
            <a:pPr indent="0" lvl="0" marL="0" rtl="0" algn="just">
              <a:spcBef>
                <a:spcPts val="0"/>
              </a:spcBef>
              <a:spcAft>
                <a:spcPts val="0"/>
              </a:spcAft>
              <a:buNone/>
            </a:pPr>
            <a:r>
              <a:rPr b="1" lang="es-419" sz="1100">
                <a:solidFill>
                  <a:schemeClr val="dk1"/>
                </a:solidFill>
              </a:rPr>
              <a:t>Barrera, M.</a:t>
            </a:r>
            <a:r>
              <a:rPr lang="es-419" sz="1100">
                <a:solidFill>
                  <a:schemeClr val="dk1"/>
                </a:solidFill>
              </a:rPr>
              <a:t> </a:t>
            </a:r>
            <a:r>
              <a:rPr i="1" lang="es-419" sz="1100">
                <a:solidFill>
                  <a:schemeClr val="dk1"/>
                </a:solidFill>
              </a:rPr>
              <a:t>El Pulque en la Cultura Mexicana</a:t>
            </a:r>
            <a:r>
              <a:rPr lang="es-419" sz="1100">
                <a:solidFill>
                  <a:schemeClr val="dk1"/>
                </a:solidFill>
              </a:rPr>
              <a:t> (1989).</a:t>
            </a:r>
            <a:endParaRPr sz="1100">
              <a:solidFill>
                <a:schemeClr val="dk1"/>
              </a:solidFill>
            </a:endParaRPr>
          </a:p>
          <a:p>
            <a:pPr indent="0" lvl="0" marL="0" rtl="0" algn="just">
              <a:spcBef>
                <a:spcPts val="0"/>
              </a:spcBef>
              <a:spcAft>
                <a:spcPts val="0"/>
              </a:spcAft>
              <a:buNone/>
            </a:pPr>
            <a:r>
              <a:rPr b="1" lang="es-419" sz="1100">
                <a:solidFill>
                  <a:schemeClr val="dk1"/>
                </a:solidFill>
              </a:rPr>
              <a:t>García, C. E.</a:t>
            </a:r>
            <a:r>
              <a:rPr lang="es-419" sz="1100">
                <a:solidFill>
                  <a:schemeClr val="dk1"/>
                </a:solidFill>
              </a:rPr>
              <a:t> </a:t>
            </a:r>
            <a:r>
              <a:rPr i="1" lang="es-419" sz="1100">
                <a:solidFill>
                  <a:schemeClr val="dk1"/>
                </a:solidFill>
              </a:rPr>
              <a:t>Los Zapotecos del Valle de Oaxaca: La Historia de su Desarrollo Cultural</a:t>
            </a:r>
            <a:r>
              <a:rPr lang="es-419" sz="1100">
                <a:solidFill>
                  <a:schemeClr val="dk1"/>
                </a:solidFill>
              </a:rPr>
              <a:t> (2011).</a:t>
            </a:r>
            <a:endParaRPr sz="1100">
              <a:solidFill>
                <a:schemeClr val="dk1"/>
              </a:solidFill>
            </a:endParaRPr>
          </a:p>
          <a:p>
            <a:pPr indent="0" lvl="0" marL="0" rtl="0" algn="just">
              <a:spcBef>
                <a:spcPts val="0"/>
              </a:spcBef>
              <a:spcAft>
                <a:spcPts val="0"/>
              </a:spcAft>
              <a:buNone/>
            </a:pPr>
            <a:r>
              <a:rPr b="1" lang="es-419" sz="1100">
                <a:solidFill>
                  <a:schemeClr val="dk1"/>
                </a:solidFill>
              </a:rPr>
              <a:t>Kowalewski, S. A., &amp; Rodríguez, F.</a:t>
            </a:r>
            <a:r>
              <a:rPr lang="es-419" sz="1100">
                <a:solidFill>
                  <a:schemeClr val="dk1"/>
                </a:solidFill>
              </a:rPr>
              <a:t> </a:t>
            </a:r>
            <a:r>
              <a:rPr i="1" lang="es-419" sz="1100">
                <a:solidFill>
                  <a:schemeClr val="dk1"/>
                </a:solidFill>
              </a:rPr>
              <a:t>Archaeology of Mesoamerica: The Development of Complex Societies</a:t>
            </a:r>
            <a:r>
              <a:rPr lang="es-419" sz="1100">
                <a:solidFill>
                  <a:schemeClr val="dk1"/>
                </a:solidFill>
              </a:rPr>
              <a:t> (2010).</a:t>
            </a:r>
            <a:endParaRPr sz="1100">
              <a:solidFill>
                <a:schemeClr val="dk1"/>
              </a:solidFill>
            </a:endParaRPr>
          </a:p>
          <a:p>
            <a:pPr indent="0" lvl="0" marL="0" rtl="0" algn="just">
              <a:spcBef>
                <a:spcPts val="0"/>
              </a:spcBef>
              <a:spcAft>
                <a:spcPts val="0"/>
              </a:spcAft>
              <a:buNone/>
            </a:pPr>
            <a:r>
              <a:rPr b="1" lang="es-419" sz="1100">
                <a:solidFill>
                  <a:schemeClr val="dk1"/>
                </a:solidFill>
              </a:rPr>
              <a:t>López, J.</a:t>
            </a:r>
            <a:r>
              <a:rPr lang="es-419" sz="1100">
                <a:solidFill>
                  <a:schemeClr val="dk1"/>
                </a:solidFill>
              </a:rPr>
              <a:t> </a:t>
            </a:r>
            <a:r>
              <a:rPr i="1" lang="es-419" sz="1100">
                <a:solidFill>
                  <a:schemeClr val="dk1"/>
                </a:solidFill>
              </a:rPr>
              <a:t>Bebidas Fermentadas en las Sociedades Prehispánicas de Mesoamérica</a:t>
            </a:r>
            <a:r>
              <a:rPr lang="es-419" sz="1100">
                <a:solidFill>
                  <a:schemeClr val="dk1"/>
                </a:solidFill>
              </a:rPr>
              <a:t> (1994).</a:t>
            </a:r>
            <a:endParaRPr sz="1100">
              <a:solidFill>
                <a:schemeClr val="dk1"/>
              </a:solidFill>
            </a:endParaRPr>
          </a:p>
          <a:p>
            <a:pPr indent="0" lvl="0" marL="0" rtl="0" algn="just">
              <a:spcBef>
                <a:spcPts val="0"/>
              </a:spcBef>
              <a:spcAft>
                <a:spcPts val="0"/>
              </a:spcAft>
              <a:buNone/>
            </a:pPr>
            <a:r>
              <a:rPr b="1" lang="es-419" sz="1100">
                <a:solidFill>
                  <a:schemeClr val="dk1"/>
                </a:solidFill>
              </a:rPr>
              <a:t>Smith, M. E.</a:t>
            </a:r>
            <a:r>
              <a:rPr lang="es-419" sz="1100">
                <a:solidFill>
                  <a:schemeClr val="dk1"/>
                </a:solidFill>
              </a:rPr>
              <a:t> </a:t>
            </a:r>
            <a:r>
              <a:rPr i="1" lang="es-419" sz="1100">
                <a:solidFill>
                  <a:schemeClr val="dk1"/>
                </a:solidFill>
              </a:rPr>
              <a:t>The Aztecs</a:t>
            </a:r>
            <a:r>
              <a:rPr lang="es-419" sz="1100">
                <a:solidFill>
                  <a:schemeClr val="dk1"/>
                </a:solidFill>
              </a:rPr>
              <a:t> (2003).</a:t>
            </a:r>
            <a:endParaRPr sz="1600">
              <a:solidFill>
                <a:schemeClr val="dk1"/>
              </a:solidFill>
            </a:endParaRPr>
          </a:p>
        </p:txBody>
      </p:sp>
      <p:sp>
        <p:nvSpPr>
          <p:cNvPr id="303" name="Google Shape;303;p45"/>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304" name="Google Shape;304;p45"/>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Referencias:</a:t>
            </a:r>
            <a:endParaRPr b="1" sz="2400">
              <a:solidFill>
                <a:schemeClr val="dk1"/>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6"/>
          <p:cNvSpPr txBox="1"/>
          <p:nvPr/>
        </p:nvSpPr>
        <p:spPr>
          <a:xfrm>
            <a:off x="2145450" y="2788263"/>
            <a:ext cx="5085300" cy="126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600" u="sng">
                <a:solidFill>
                  <a:srgbClr val="FFFFFF"/>
                </a:solidFill>
              </a:rPr>
              <a:t>Curso:</a:t>
            </a:r>
            <a:r>
              <a:rPr lang="es-419" sz="1600">
                <a:solidFill>
                  <a:srgbClr val="FFFFFF"/>
                </a:solidFill>
              </a:rPr>
              <a:t> Introducción al Mundo del Mezcal</a:t>
            </a:r>
            <a:endParaRPr sz="1600">
              <a:solidFill>
                <a:srgbClr val="FFFFFF"/>
              </a:solidFill>
            </a:endParaRPr>
          </a:p>
          <a:p>
            <a:pPr indent="0" lvl="0" marL="0" rtl="0" algn="ctr">
              <a:spcBef>
                <a:spcPts val="0"/>
              </a:spcBef>
              <a:spcAft>
                <a:spcPts val="0"/>
              </a:spcAft>
              <a:buNone/>
            </a:pPr>
            <a:r>
              <a:rPr lang="es-419" sz="1600" u="sng">
                <a:solidFill>
                  <a:srgbClr val="FFFFFF"/>
                </a:solidFill>
              </a:rPr>
              <a:t>Unidad 1:</a:t>
            </a:r>
            <a:r>
              <a:rPr lang="es-419" sz="1600">
                <a:solidFill>
                  <a:srgbClr val="FFFFFF"/>
                </a:solidFill>
              </a:rPr>
              <a:t> Antecedentes históricos del Mezcal.</a:t>
            </a:r>
            <a:endParaRPr sz="1600">
              <a:solidFill>
                <a:srgbClr val="FFFFFF"/>
              </a:solidFill>
            </a:endParaRPr>
          </a:p>
          <a:p>
            <a:pPr indent="0" lvl="0" marL="0" rtl="0" algn="ctr">
              <a:spcBef>
                <a:spcPts val="0"/>
              </a:spcBef>
              <a:spcAft>
                <a:spcPts val="0"/>
              </a:spcAft>
              <a:buNone/>
            </a:pPr>
            <a:r>
              <a:rPr lang="es-419" sz="1600" u="sng">
                <a:solidFill>
                  <a:srgbClr val="FFFFFF"/>
                </a:solidFill>
              </a:rPr>
              <a:t>Tema 1.3:</a:t>
            </a:r>
            <a:r>
              <a:rPr lang="es-419" sz="1600">
                <a:solidFill>
                  <a:srgbClr val="FFFFFF"/>
                </a:solidFill>
              </a:rPr>
              <a:t> Bebidas Alcohólicas de las antiguas Civilizaciones Mesoamericana.</a:t>
            </a:r>
            <a:endParaRPr sz="1600">
              <a:solidFill>
                <a:srgbClr val="FFFFFF"/>
              </a:solidFill>
            </a:endParaRPr>
          </a:p>
          <a:p>
            <a:pPr indent="0" lvl="0" marL="0" rtl="0" algn="just">
              <a:spcBef>
                <a:spcPts val="0"/>
              </a:spcBef>
              <a:spcAft>
                <a:spcPts val="0"/>
              </a:spcAft>
              <a:buNone/>
            </a:pPr>
            <a:r>
              <a:t/>
            </a:r>
            <a:endParaRPr sz="1600">
              <a:solidFill>
                <a:srgbClr val="FFFFFF"/>
              </a:solidFill>
            </a:endParaRPr>
          </a:p>
          <a:p>
            <a:pPr indent="0" lvl="0" marL="0" rtl="0" algn="just">
              <a:spcBef>
                <a:spcPts val="0"/>
              </a:spcBef>
              <a:spcAft>
                <a:spcPts val="0"/>
              </a:spcAft>
              <a:buNone/>
            </a:pPr>
            <a:r>
              <a:t/>
            </a:r>
            <a:endParaRPr sz="1600">
              <a:solidFill>
                <a:srgbClr val="FFFFFF"/>
              </a:solidFill>
            </a:endParaRPr>
          </a:p>
          <a:p>
            <a:pPr indent="0" lvl="0" marL="0" rtl="0" algn="just">
              <a:spcBef>
                <a:spcPts val="0"/>
              </a:spcBef>
              <a:spcAft>
                <a:spcPts val="0"/>
              </a:spcAft>
              <a:buNone/>
            </a:pPr>
            <a:r>
              <a:t/>
            </a:r>
            <a:endParaRPr sz="1600">
              <a:solidFill>
                <a:srgbClr val="FFFFFF"/>
              </a:solidFill>
            </a:endParaRPr>
          </a:p>
          <a:p>
            <a:pPr indent="0" lvl="0" marL="0" rtl="0" algn="just">
              <a:spcBef>
                <a:spcPts val="0"/>
              </a:spcBef>
              <a:spcAft>
                <a:spcPts val="0"/>
              </a:spcAft>
              <a:buNone/>
            </a:pPr>
            <a:r>
              <a:t/>
            </a:r>
            <a:endParaRPr sz="1600">
              <a:solidFill>
                <a:srgbClr val="FFFFFF"/>
              </a:solidFill>
            </a:endParaRPr>
          </a:p>
          <a:p>
            <a:pPr indent="0" lvl="0" marL="0" rtl="0" algn="just">
              <a:spcBef>
                <a:spcPts val="0"/>
              </a:spcBef>
              <a:spcAft>
                <a:spcPts val="0"/>
              </a:spcAft>
              <a:buNone/>
            </a:pPr>
            <a:r>
              <a:t/>
            </a:r>
            <a:endParaRPr sz="1600">
              <a:solidFill>
                <a:srgbClr val="FFFFFF"/>
              </a:solidFill>
            </a:endParaRPr>
          </a:p>
          <a:p>
            <a:pPr indent="0" lvl="0" marL="0" rtl="0" algn="just">
              <a:spcBef>
                <a:spcPts val="0"/>
              </a:spcBef>
              <a:spcAft>
                <a:spcPts val="0"/>
              </a:spcAft>
              <a:buNone/>
            </a:pPr>
            <a:r>
              <a:t/>
            </a:r>
            <a:endParaRPr sz="1600">
              <a:solidFill>
                <a:srgbClr val="FFFFFF"/>
              </a:solidFill>
            </a:endParaRPr>
          </a:p>
          <a:p>
            <a:pPr indent="0" lvl="0" marL="0" rtl="0" algn="just">
              <a:spcBef>
                <a:spcPts val="0"/>
              </a:spcBef>
              <a:spcAft>
                <a:spcPts val="0"/>
              </a:spcAft>
              <a:buNone/>
            </a:pPr>
            <a:r>
              <a:t/>
            </a:r>
            <a:endParaRPr sz="1600">
              <a:solidFill>
                <a:srgbClr val="FFFFFF"/>
              </a:solidFill>
            </a:endParaRPr>
          </a:p>
          <a:p>
            <a:pPr indent="0" lvl="0" marL="0" rtl="0" algn="just">
              <a:spcBef>
                <a:spcPts val="0"/>
              </a:spcBef>
              <a:spcAft>
                <a:spcPts val="0"/>
              </a:spcAft>
              <a:buNone/>
            </a:pPr>
            <a:r>
              <a:t/>
            </a:r>
            <a:endParaRPr b="1" sz="1600">
              <a:solidFill>
                <a:srgbClr val="FFFFFF"/>
              </a:solidFill>
            </a:endParaRPr>
          </a:p>
          <a:p>
            <a:pPr indent="0" lvl="0" marL="0" rtl="0" algn="just">
              <a:spcBef>
                <a:spcPts val="0"/>
              </a:spcBef>
              <a:spcAft>
                <a:spcPts val="0"/>
              </a:spcAft>
              <a:buNone/>
            </a:pPr>
            <a:r>
              <a:t/>
            </a:r>
            <a:endParaRPr sz="1600">
              <a:solidFill>
                <a:srgbClr val="FFFFFF"/>
              </a:solidFill>
            </a:endParaRPr>
          </a:p>
          <a:p>
            <a:pPr indent="0" lvl="0" marL="0" rtl="0" algn="just">
              <a:spcBef>
                <a:spcPts val="0"/>
              </a:spcBef>
              <a:spcAft>
                <a:spcPts val="0"/>
              </a:spcAft>
              <a:buNone/>
            </a:pPr>
            <a:r>
              <a:t/>
            </a:r>
            <a:endParaRPr sz="1600">
              <a:solidFill>
                <a:srgbClr val="FFFFFF"/>
              </a:solidFill>
            </a:endParaRPr>
          </a:p>
        </p:txBody>
      </p:sp>
      <p:sp>
        <p:nvSpPr>
          <p:cNvPr id="310" name="Google Shape;310;p46"/>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311" name="Google Shape;311;p46"/>
          <p:cNvSpPr txBox="1"/>
          <p:nvPr/>
        </p:nvSpPr>
        <p:spPr>
          <a:xfrm>
            <a:off x="432600" y="1794375"/>
            <a:ext cx="8278800" cy="9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5000">
                <a:solidFill>
                  <a:srgbClr val="FFFFFF"/>
                </a:solidFill>
                <a:latin typeface="Roboto"/>
                <a:ea typeface="Roboto"/>
                <a:cs typeface="Roboto"/>
                <a:sym typeface="Roboto"/>
              </a:rPr>
              <a:t>¡Gracias!</a:t>
            </a:r>
            <a:endParaRPr b="1" sz="7600">
              <a:solidFill>
                <a:srgbClr val="FFFFFF"/>
              </a:solidFill>
              <a:latin typeface="Roboto"/>
              <a:ea typeface="Roboto"/>
              <a:cs typeface="Roboto"/>
              <a:sym typeface="Roboto"/>
            </a:endParaRPr>
          </a:p>
        </p:txBody>
      </p:sp>
      <p:pic>
        <p:nvPicPr>
          <p:cNvPr id="312" name="Google Shape;312;p46"/>
          <p:cNvPicPr preferRelativeResize="0"/>
          <p:nvPr/>
        </p:nvPicPr>
        <p:blipFill>
          <a:blip r:embed="rId3">
            <a:alphaModFix/>
          </a:blip>
          <a:stretch>
            <a:fillRect/>
          </a:stretch>
        </p:blipFill>
        <p:spPr>
          <a:xfrm>
            <a:off x="100" y="55425"/>
            <a:ext cx="9143999" cy="90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nvSpPr>
        <p:spPr>
          <a:xfrm>
            <a:off x="387900" y="1317025"/>
            <a:ext cx="8368200" cy="3138600"/>
          </a:xfrm>
          <a:prstGeom prst="rect">
            <a:avLst/>
          </a:prstGeom>
          <a:noFill/>
          <a:ln>
            <a:noFill/>
          </a:ln>
        </p:spPr>
        <p:txBody>
          <a:bodyPr anchorCtr="0" anchor="t" bIns="91425" lIns="91425" spcFirstLastPara="1" rIns="91425" wrap="square" tIns="91425">
            <a:normAutofit/>
          </a:bodyPr>
          <a:lstStyle/>
          <a:p>
            <a:pPr indent="0" lvl="0" marL="0" rtl="0" algn="just">
              <a:spcBef>
                <a:spcPts val="1200"/>
              </a:spcBef>
              <a:spcAft>
                <a:spcPts val="0"/>
              </a:spcAft>
              <a:buNone/>
            </a:pPr>
            <a:r>
              <a:rPr lang="es-419" sz="1600">
                <a:solidFill>
                  <a:schemeClr val="dk1"/>
                </a:solidFill>
              </a:rPr>
              <a:t>Mesoamérica albergaba una vasta gama de culturas, cada una con sus propias tradiciones y costumbres. Desde los olmecas, los precursores de muchas de las culturas mesoamericanas posteriores, estas civilizaciones desarrollaron distintas identidades culturales y prácticas alimenticias, incluyendo la producción de bebidas fermentadas.</a:t>
            </a:r>
            <a:endParaRPr sz="1600">
              <a:solidFill>
                <a:schemeClr val="dk1"/>
              </a:solidFill>
            </a:endParaRPr>
          </a:p>
          <a:p>
            <a:pPr indent="0" lvl="0" marL="0" rtl="0" algn="just">
              <a:spcBef>
                <a:spcPts val="1200"/>
              </a:spcBef>
              <a:spcAft>
                <a:spcPts val="0"/>
              </a:spcAft>
              <a:buNone/>
            </a:pPr>
            <a:r>
              <a:rPr lang="es-419" sz="1600">
                <a:solidFill>
                  <a:schemeClr val="dk1"/>
                </a:solidFill>
              </a:rPr>
              <a:t>Mesoamérica fue el hogar de diversas civilizaciones y culturas con tradiciones únicas y sistemas de conocimiento avanzados. Entre las principales culturas se incluyen los</a:t>
            </a:r>
            <a:r>
              <a:rPr lang="es-419" sz="1600">
                <a:solidFill>
                  <a:schemeClr val="dk1"/>
                </a:solidFill>
              </a:rPr>
              <a:t> </a:t>
            </a:r>
            <a:r>
              <a:rPr lang="es-419" sz="1600">
                <a:solidFill>
                  <a:schemeClr val="dk1"/>
                </a:solidFill>
              </a:rPr>
              <a:t>olmecas, mayas, mexicas, zapotecas, mixtecos, entre otras. </a:t>
            </a:r>
            <a:endParaRPr sz="1600">
              <a:solidFill>
                <a:schemeClr val="dk1"/>
              </a:solidFill>
            </a:endParaRPr>
          </a:p>
          <a:p>
            <a:pPr indent="0" lvl="0" marL="0" rtl="0" algn="just">
              <a:spcBef>
                <a:spcPts val="1200"/>
              </a:spcBef>
              <a:spcAft>
                <a:spcPts val="0"/>
              </a:spcAft>
              <a:buNone/>
            </a:pPr>
            <a:r>
              <a:t/>
            </a:r>
            <a:endParaRPr sz="1600">
              <a:solidFill>
                <a:schemeClr val="dk1"/>
              </a:solidFill>
            </a:endParaRPr>
          </a:p>
        </p:txBody>
      </p:sp>
      <p:sp>
        <p:nvSpPr>
          <p:cNvPr id="89" name="Google Shape;89;p16"/>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90" name="Google Shape;90;p16"/>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1. Diversidad Cultural de Mesoamérica.</a:t>
            </a:r>
            <a:endParaRPr b="1" sz="37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nvSpPr>
        <p:spPr>
          <a:xfrm>
            <a:off x="387900" y="1317025"/>
            <a:ext cx="8368200" cy="3138600"/>
          </a:xfrm>
          <a:prstGeom prst="rect">
            <a:avLst/>
          </a:prstGeom>
          <a:noFill/>
          <a:ln>
            <a:noFill/>
          </a:ln>
        </p:spPr>
        <p:txBody>
          <a:bodyPr anchorCtr="0" anchor="t" bIns="91425" lIns="91425" spcFirstLastPara="1" rIns="91425" wrap="square" tIns="91425">
            <a:normAutofit/>
          </a:bodyPr>
          <a:lstStyle/>
          <a:p>
            <a:pPr indent="0" lvl="0" marL="0" rtl="0" algn="just">
              <a:spcBef>
                <a:spcPts val="1200"/>
              </a:spcBef>
              <a:spcAft>
                <a:spcPts val="0"/>
              </a:spcAft>
              <a:buNone/>
            </a:pPr>
            <a:r>
              <a:rPr lang="es-419" sz="1600">
                <a:solidFill>
                  <a:schemeClr val="dk1"/>
                </a:solidFill>
              </a:rPr>
              <a:t>Cada una de estas culturas tenía sus propias prácticas sociales, religiosas y económicas que influían en la forma en que se producían y consumían las bebidas alcohólicas y fermentadas.</a:t>
            </a:r>
            <a:endParaRPr sz="1600">
              <a:solidFill>
                <a:schemeClr val="dk1"/>
              </a:solidFill>
            </a:endParaRPr>
          </a:p>
          <a:p>
            <a:pPr indent="0" lvl="0" marL="0" rtl="0" algn="just">
              <a:spcBef>
                <a:spcPts val="1200"/>
              </a:spcBef>
              <a:spcAft>
                <a:spcPts val="0"/>
              </a:spcAft>
              <a:buNone/>
            </a:pPr>
            <a:r>
              <a:rPr lang="es-419" sz="1600">
                <a:solidFill>
                  <a:schemeClr val="dk1"/>
                </a:solidFill>
              </a:rPr>
              <a:t>Las bebidas alcohólicas y fermentadas jugaron roles importantes en las sociedades mesoamericanas, no solo como bebidas de consumo, sino también con fines rituales y ceremoniales. </a:t>
            </a:r>
            <a:endParaRPr sz="1600">
              <a:solidFill>
                <a:schemeClr val="dk1"/>
              </a:solidFill>
            </a:endParaRPr>
          </a:p>
          <a:p>
            <a:pPr indent="0" lvl="0" marL="0" rtl="0" algn="just">
              <a:spcBef>
                <a:spcPts val="1200"/>
              </a:spcBef>
              <a:spcAft>
                <a:spcPts val="0"/>
              </a:spcAft>
              <a:buNone/>
            </a:pPr>
            <a:r>
              <a:t/>
            </a:r>
            <a:endParaRPr sz="1600">
              <a:solidFill>
                <a:schemeClr val="dk1"/>
              </a:solidFill>
            </a:endParaRPr>
          </a:p>
        </p:txBody>
      </p:sp>
      <p:sp>
        <p:nvSpPr>
          <p:cNvPr id="96" name="Google Shape;96;p17"/>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97" name="Google Shape;97;p17"/>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Diversidad Cultural de Mesoamérica.</a:t>
            </a:r>
            <a:endParaRPr b="1" sz="37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nvSpPr>
        <p:spPr>
          <a:xfrm>
            <a:off x="387900" y="1545625"/>
            <a:ext cx="8368200" cy="3138600"/>
          </a:xfrm>
          <a:prstGeom prst="rect">
            <a:avLst/>
          </a:prstGeom>
          <a:noFill/>
          <a:ln>
            <a:noFill/>
          </a:ln>
        </p:spPr>
        <p:txBody>
          <a:bodyPr anchorCtr="0" anchor="t" bIns="91425" lIns="91425" spcFirstLastPara="1" rIns="91425" wrap="square" tIns="91425">
            <a:normAutofit/>
          </a:bodyPr>
          <a:lstStyle/>
          <a:p>
            <a:pPr indent="0" lvl="0" marL="0" rtl="0" algn="just">
              <a:spcBef>
                <a:spcPts val="1200"/>
              </a:spcBef>
              <a:spcAft>
                <a:spcPts val="0"/>
              </a:spcAft>
              <a:buNone/>
            </a:pPr>
            <a:r>
              <a:rPr lang="es-419" sz="1600">
                <a:solidFill>
                  <a:schemeClr val="dk1"/>
                </a:solidFill>
              </a:rPr>
              <a:t>Las bebidas alcohólicas jugaron un papel crucial en las sociedades mesoamericanas, tanto en contextos rituales como en la vida diaria. </a:t>
            </a:r>
            <a:endParaRPr sz="1600">
              <a:solidFill>
                <a:schemeClr val="dk1"/>
              </a:solidFill>
            </a:endParaRPr>
          </a:p>
          <a:p>
            <a:pPr indent="0" lvl="0" marL="0" rtl="0" algn="just">
              <a:spcBef>
                <a:spcPts val="1200"/>
              </a:spcBef>
              <a:spcAft>
                <a:spcPts val="0"/>
              </a:spcAft>
              <a:buNone/>
            </a:pPr>
            <a:r>
              <a:rPr lang="es-419" sz="1600">
                <a:solidFill>
                  <a:schemeClr val="dk1"/>
                </a:solidFill>
              </a:rPr>
              <a:t>Los antiguos mesoamericanos tenían métodos sofisticados para fermentar y destilar diversos ingredientes, incluyendo maíz, aguamiel y frutas locales. (Scarborough, 2003).</a:t>
            </a:r>
            <a:endParaRPr sz="1600">
              <a:solidFill>
                <a:schemeClr val="dk1"/>
              </a:solidFill>
            </a:endParaRPr>
          </a:p>
          <a:p>
            <a:pPr indent="0" lvl="0" marL="0" rtl="0" algn="just">
              <a:spcBef>
                <a:spcPts val="1200"/>
              </a:spcBef>
              <a:spcAft>
                <a:spcPts val="0"/>
              </a:spcAft>
              <a:buNone/>
            </a:pPr>
            <a:r>
              <a:rPr lang="es-419" sz="1600">
                <a:solidFill>
                  <a:schemeClr val="dk1"/>
                </a:solidFill>
              </a:rPr>
              <a:t>Estas bebidas alcohólicas fermentadas reflejan la diversidad cultural y la importancia ritual que tenían en las sociedades precolombinas de Mesoamérica y regiones adyacentes y a continuación hablaremos sobre las bebidas principales para las culturas Mesoamericanas.</a:t>
            </a:r>
            <a:endParaRPr sz="1600">
              <a:solidFill>
                <a:schemeClr val="dk1"/>
              </a:solidFill>
            </a:endParaRPr>
          </a:p>
          <a:p>
            <a:pPr indent="0" lvl="0" marL="0" rtl="0" algn="just">
              <a:spcBef>
                <a:spcPts val="1200"/>
              </a:spcBef>
              <a:spcAft>
                <a:spcPts val="0"/>
              </a:spcAft>
              <a:buNone/>
            </a:pPr>
            <a:r>
              <a:t/>
            </a:r>
            <a:endParaRPr sz="1600">
              <a:solidFill>
                <a:schemeClr val="dk1"/>
              </a:solidFill>
            </a:endParaRPr>
          </a:p>
          <a:p>
            <a:pPr indent="0" lvl="0" marL="0" rtl="0" algn="just">
              <a:spcBef>
                <a:spcPts val="1200"/>
              </a:spcBef>
              <a:spcAft>
                <a:spcPts val="0"/>
              </a:spcAft>
              <a:buNone/>
            </a:pPr>
            <a:r>
              <a:t/>
            </a:r>
            <a:endParaRPr sz="1600">
              <a:solidFill>
                <a:schemeClr val="dk1"/>
              </a:solidFill>
            </a:endParaRPr>
          </a:p>
        </p:txBody>
      </p:sp>
      <p:sp>
        <p:nvSpPr>
          <p:cNvPr id="103" name="Google Shape;103;p18"/>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104" name="Google Shape;104;p18"/>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2. Producción de Bebidas Alcohólicas.</a:t>
            </a:r>
            <a:endParaRPr b="1" sz="24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nvSpPr>
        <p:spPr>
          <a:xfrm>
            <a:off x="387900" y="1545625"/>
            <a:ext cx="41841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El pulque es una bebida fermentada tradicional en México, tiene sus raíces en la época prehispánica y estaba vinculada estrechamente con diversas culturas mesoamericanas. Se producía principalmente a partir de la fermentación del aguamiel, que es el líquido dulce extraído del metl (maguey).</a:t>
            </a:r>
            <a:endParaRPr sz="1600">
              <a:solidFill>
                <a:schemeClr val="dk1"/>
              </a:solidFill>
            </a:endParaRPr>
          </a:p>
        </p:txBody>
      </p:sp>
      <p:sp>
        <p:nvSpPr>
          <p:cNvPr id="110" name="Google Shape;110;p19"/>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111" name="Google Shape;111;p19"/>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a</a:t>
            </a:r>
            <a:r>
              <a:rPr b="1" lang="es-419" sz="2400">
                <a:solidFill>
                  <a:schemeClr val="dk1"/>
                </a:solidFill>
                <a:latin typeface="Roboto"/>
                <a:ea typeface="Roboto"/>
                <a:cs typeface="Roboto"/>
                <a:sym typeface="Roboto"/>
              </a:rPr>
              <a:t>.-) Pulque.</a:t>
            </a:r>
            <a:endParaRPr b="1" sz="2400">
              <a:solidFill>
                <a:schemeClr val="dk1"/>
              </a:solidFill>
              <a:latin typeface="Roboto"/>
              <a:ea typeface="Roboto"/>
              <a:cs typeface="Roboto"/>
              <a:sym typeface="Roboto"/>
            </a:endParaRPr>
          </a:p>
        </p:txBody>
      </p:sp>
      <p:pic>
        <p:nvPicPr>
          <p:cNvPr id="112" name="Google Shape;112;p19"/>
          <p:cNvPicPr preferRelativeResize="0"/>
          <p:nvPr/>
        </p:nvPicPr>
        <p:blipFill>
          <a:blip r:embed="rId3">
            <a:alphaModFix/>
          </a:blip>
          <a:stretch>
            <a:fillRect/>
          </a:stretch>
        </p:blipFill>
        <p:spPr>
          <a:xfrm>
            <a:off x="5465475" y="952850"/>
            <a:ext cx="2952631" cy="3370850"/>
          </a:xfrm>
          <a:prstGeom prst="rect">
            <a:avLst/>
          </a:prstGeom>
          <a:noFill/>
          <a:ln>
            <a:noFill/>
          </a:ln>
        </p:spPr>
      </p:pic>
      <p:sp>
        <p:nvSpPr>
          <p:cNvPr id="113" name="Google Shape;113;p19"/>
          <p:cNvSpPr txBox="1"/>
          <p:nvPr/>
        </p:nvSpPr>
        <p:spPr>
          <a:xfrm>
            <a:off x="7263300" y="4247500"/>
            <a:ext cx="1307100" cy="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800">
                <a:solidFill>
                  <a:schemeClr val="dk1"/>
                </a:solidFill>
                <a:latin typeface="Roboto"/>
                <a:ea typeface="Roboto"/>
                <a:cs typeface="Roboto"/>
                <a:sym typeface="Roboto"/>
              </a:rPr>
              <a:t>Imagen:  Códice Borgia</a:t>
            </a:r>
            <a:endParaRPr sz="8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nvSpPr>
        <p:spPr>
          <a:xfrm>
            <a:off x="387900" y="15456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En las civilizaciones prehispánicas, el pulque no solo era una bebida común entre la población, sino también tenía un significado ritual y religioso. Era conocido como la "bebida de los dioses" y estaba asociado con deidades como Mayahuel, la diosa del maguey y del pulque, quien también hoy en día es aceptada como la diosa del Mezcal.</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En la producción de pulque involucra a los "tlachiqueros", que son quienes recolectaban el aguamiel y lo dejaban fermentar. Esta bebida no sólo era consumida por sus propiedades nutritivas y energéticas, sino que también desempeñaba un papel importante en ceremonias religiosas y festividades.</a:t>
            </a:r>
            <a:endParaRPr sz="1600">
              <a:solidFill>
                <a:schemeClr val="dk1"/>
              </a:solidFill>
            </a:endParaRPr>
          </a:p>
          <a:p>
            <a:pPr indent="0" lvl="0" marL="0" rtl="0" algn="just">
              <a:spcBef>
                <a:spcPts val="0"/>
              </a:spcBef>
              <a:spcAft>
                <a:spcPts val="0"/>
              </a:spcAft>
              <a:buNone/>
            </a:pPr>
            <a:r>
              <a:t/>
            </a:r>
            <a:endParaRPr sz="1600">
              <a:solidFill>
                <a:schemeClr val="dk1"/>
              </a:solidFill>
            </a:endParaRPr>
          </a:p>
        </p:txBody>
      </p:sp>
      <p:sp>
        <p:nvSpPr>
          <p:cNvPr id="119" name="Google Shape;119;p20"/>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120" name="Google Shape;120;p20"/>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a.-) Pulque.</a:t>
            </a:r>
            <a:endParaRPr b="1" sz="240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nvSpPr>
        <p:spPr>
          <a:xfrm>
            <a:off x="387900" y="1317025"/>
            <a:ext cx="8368200" cy="313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600">
                <a:solidFill>
                  <a:schemeClr val="dk1"/>
                </a:solidFill>
              </a:rPr>
              <a:t>Durante la época colonial, la producción y el consumo de pulque continuaron, aunque se enfrentó a regulaciones y competencia de otras bebidas alcohólicas introducidas por los españoles y siendo la bebida madre del mezcal nos es importante mencionarlo. </a:t>
            </a:r>
            <a:endParaRPr sz="16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rPr lang="es-419" sz="1600">
                <a:solidFill>
                  <a:schemeClr val="dk1"/>
                </a:solidFill>
              </a:rPr>
              <a:t>A pesar de los cambios históricos, el pulque ha perdurado hasta la actualidad como una bebida culturalmente significativa en México, con procesos de producción tradicionales que han sido preservados y valorados por su conexión con la herencia indígena y su importancia en la identidad mexicana.</a:t>
            </a:r>
            <a:endParaRPr sz="2100">
              <a:solidFill>
                <a:schemeClr val="dk1"/>
              </a:solidFill>
            </a:endParaRPr>
          </a:p>
          <a:p>
            <a:pPr indent="0" lvl="0" marL="0" rtl="0" algn="just">
              <a:spcBef>
                <a:spcPts val="1200"/>
              </a:spcBef>
              <a:spcAft>
                <a:spcPts val="0"/>
              </a:spcAft>
              <a:buNone/>
            </a:pPr>
            <a:r>
              <a:t/>
            </a:r>
            <a:endParaRPr sz="1600">
              <a:solidFill>
                <a:schemeClr val="dk1"/>
              </a:solidFill>
            </a:endParaRPr>
          </a:p>
          <a:p>
            <a:pPr indent="0" lvl="0" marL="0" rtl="0" algn="just">
              <a:spcBef>
                <a:spcPts val="1200"/>
              </a:spcBef>
              <a:spcAft>
                <a:spcPts val="0"/>
              </a:spcAft>
              <a:buNone/>
            </a:pPr>
            <a:r>
              <a:t/>
            </a:r>
            <a:endParaRPr sz="1600">
              <a:solidFill>
                <a:schemeClr val="dk1"/>
              </a:solidFill>
            </a:endParaRPr>
          </a:p>
        </p:txBody>
      </p:sp>
      <p:sp>
        <p:nvSpPr>
          <p:cNvPr id="126" name="Google Shape;126;p21"/>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www.academia.mezcal.org.mx</a:t>
            </a:r>
            <a:endParaRPr sz="1800">
              <a:solidFill>
                <a:srgbClr val="FFFFFF"/>
              </a:solidFill>
              <a:latin typeface="Roboto"/>
              <a:ea typeface="Roboto"/>
              <a:cs typeface="Roboto"/>
              <a:sym typeface="Roboto"/>
            </a:endParaRPr>
          </a:p>
        </p:txBody>
      </p:sp>
      <p:sp>
        <p:nvSpPr>
          <p:cNvPr id="127" name="Google Shape;127;p21"/>
          <p:cNvSpPr txBox="1"/>
          <p:nvPr/>
        </p:nvSpPr>
        <p:spPr>
          <a:xfrm>
            <a:off x="477300" y="4065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200"/>
              </a:spcAft>
              <a:buNone/>
            </a:pPr>
            <a:r>
              <a:rPr b="1" lang="es-419" sz="2400">
                <a:solidFill>
                  <a:schemeClr val="dk1"/>
                </a:solidFill>
                <a:latin typeface="Roboto"/>
                <a:ea typeface="Roboto"/>
                <a:cs typeface="Roboto"/>
                <a:sym typeface="Roboto"/>
              </a:rPr>
              <a:t>a.-) Pulque.</a:t>
            </a:r>
            <a:endParaRPr b="1" sz="24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